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61" r:id="rId2"/>
    <p:sldId id="258" r:id="rId3"/>
    <p:sldId id="259" r:id="rId4"/>
    <p:sldId id="263" r:id="rId5"/>
    <p:sldId id="262" r:id="rId6"/>
    <p:sldId id="256" r:id="rId7"/>
    <p:sldId id="25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21DBD-C436-4E08-9875-2D380D0374AB}" type="doc">
      <dgm:prSet loTypeId="urn:microsoft.com/office/officeart/2005/8/layout/vList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03B7568-B9A0-400E-8730-F0FA9B4775B1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Community Health Workers, Patient/Insurance Navigators </a:t>
          </a:r>
        </a:p>
      </dgm:t>
    </dgm:pt>
    <dgm:pt modelId="{4D418F7F-A0FB-403F-8F6F-26A0F4B9FFC1}" type="parTrans" cxnId="{24DD79D9-AC9E-4149-BE35-F62AC0AE97A5}">
      <dgm:prSet/>
      <dgm:spPr/>
      <dgm:t>
        <a:bodyPr/>
        <a:lstStyle/>
        <a:p>
          <a:endParaRPr lang="en-US"/>
        </a:p>
      </dgm:t>
    </dgm:pt>
    <dgm:pt modelId="{F2A60E4A-8FC1-4DCB-9783-1A3C7DFDB395}" type="sibTrans" cxnId="{24DD79D9-AC9E-4149-BE35-F62AC0AE97A5}">
      <dgm:prSet/>
      <dgm:spPr/>
      <dgm:t>
        <a:bodyPr/>
        <a:lstStyle/>
        <a:p>
          <a:endParaRPr lang="en-US"/>
        </a:p>
      </dgm:t>
    </dgm:pt>
    <dgm:pt modelId="{01AD2303-F540-45F9-8C73-EB9894A4241A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Administer PAM and coach clients to improve patient activation</a:t>
          </a:r>
        </a:p>
      </dgm:t>
    </dgm:pt>
    <dgm:pt modelId="{97289227-7202-4021-9C4A-53BD803855CD}" type="parTrans" cxnId="{1D0A3331-4472-4C1E-A932-FA81CA6DFA6B}">
      <dgm:prSet/>
      <dgm:spPr/>
      <dgm:t>
        <a:bodyPr/>
        <a:lstStyle/>
        <a:p>
          <a:endParaRPr lang="en-US"/>
        </a:p>
      </dgm:t>
    </dgm:pt>
    <dgm:pt modelId="{CD5BA840-B732-4772-B417-8CA5BB8139E7}" type="sibTrans" cxnId="{1D0A3331-4472-4C1E-A932-FA81CA6DFA6B}">
      <dgm:prSet/>
      <dgm:spPr/>
      <dgm:t>
        <a:bodyPr/>
        <a:lstStyle/>
        <a:p>
          <a:endParaRPr lang="en-US"/>
        </a:p>
      </dgm:t>
    </dgm:pt>
    <dgm:pt modelId="{433303F9-11F4-4109-9FC5-96C7ED51771F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Coordinate client access to care across multiple settings</a:t>
          </a:r>
        </a:p>
      </dgm:t>
    </dgm:pt>
    <dgm:pt modelId="{89AD7690-F0A8-4D2D-9755-440D060528C6}" type="parTrans" cxnId="{E0EF3768-DEA1-4E02-AA27-51F63724885F}">
      <dgm:prSet/>
      <dgm:spPr/>
      <dgm:t>
        <a:bodyPr/>
        <a:lstStyle/>
        <a:p>
          <a:endParaRPr lang="en-US"/>
        </a:p>
      </dgm:t>
    </dgm:pt>
    <dgm:pt modelId="{0517BD04-2A6C-43F1-B9B8-E2F1FCF0DEA0}" type="sibTrans" cxnId="{E0EF3768-DEA1-4E02-AA27-51F63724885F}">
      <dgm:prSet/>
      <dgm:spPr/>
      <dgm:t>
        <a:bodyPr/>
        <a:lstStyle/>
        <a:p>
          <a:endParaRPr lang="en-US"/>
        </a:p>
      </dgm:t>
    </dgm:pt>
    <dgm:pt modelId="{EAEC9D52-17EE-4199-8F1E-40A63F708073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Behavioral Health Peer Supports</a:t>
          </a:r>
        </a:p>
      </dgm:t>
    </dgm:pt>
    <dgm:pt modelId="{E818E2D7-4FA7-4087-9335-F210C14A70C8}" type="parTrans" cxnId="{E0E8D6A4-6302-4448-BA4C-0337745C587B}">
      <dgm:prSet/>
      <dgm:spPr/>
      <dgm:t>
        <a:bodyPr/>
        <a:lstStyle/>
        <a:p>
          <a:endParaRPr lang="en-US"/>
        </a:p>
      </dgm:t>
    </dgm:pt>
    <dgm:pt modelId="{179AFD4E-D610-4077-AE60-A0D4D076F6A2}" type="sibTrans" cxnId="{E0E8D6A4-6302-4448-BA4C-0337745C587B}">
      <dgm:prSet/>
      <dgm:spPr/>
      <dgm:t>
        <a:bodyPr/>
        <a:lstStyle/>
        <a:p>
          <a:endParaRPr lang="en-US"/>
        </a:p>
      </dgm:t>
    </dgm:pt>
    <dgm:pt modelId="{521B4420-5835-4290-B37C-9AC1323B696F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Serve as CHWs/Navigators with their peer population</a:t>
          </a:r>
        </a:p>
      </dgm:t>
    </dgm:pt>
    <dgm:pt modelId="{A16A2C67-CBB3-4181-B6CA-F1F9C269B912}" type="parTrans" cxnId="{66201645-DD9A-4F69-8456-A97B2B6E075D}">
      <dgm:prSet/>
      <dgm:spPr/>
      <dgm:t>
        <a:bodyPr/>
        <a:lstStyle/>
        <a:p>
          <a:endParaRPr lang="en-US"/>
        </a:p>
      </dgm:t>
    </dgm:pt>
    <dgm:pt modelId="{C46F6621-B880-44E6-8EF1-1C0031781CC8}" type="sibTrans" cxnId="{66201645-DD9A-4F69-8456-A97B2B6E075D}">
      <dgm:prSet/>
      <dgm:spPr/>
      <dgm:t>
        <a:bodyPr/>
        <a:lstStyle/>
        <a:p>
          <a:endParaRPr lang="en-US"/>
        </a:p>
      </dgm:t>
    </dgm:pt>
    <dgm:pt modelId="{6F8C4437-8111-40F2-AE3D-F38E947EC842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Serve as liaison between health/social services and their community/peers</a:t>
          </a:r>
        </a:p>
      </dgm:t>
    </dgm:pt>
    <dgm:pt modelId="{F5E9056A-8530-4A37-99A9-2A64A52EF5A6}" type="parTrans" cxnId="{7D4DCAD9-B045-4F12-AC36-7862F2482640}">
      <dgm:prSet/>
      <dgm:spPr/>
      <dgm:t>
        <a:bodyPr/>
        <a:lstStyle/>
        <a:p>
          <a:endParaRPr lang="en-US"/>
        </a:p>
      </dgm:t>
    </dgm:pt>
    <dgm:pt modelId="{C9D69AF5-6A52-49F9-A6E3-B749A6D5C834}" type="sibTrans" cxnId="{7D4DCAD9-B045-4F12-AC36-7862F2482640}">
      <dgm:prSet/>
      <dgm:spPr/>
      <dgm:t>
        <a:bodyPr/>
        <a:lstStyle/>
        <a:p>
          <a:endParaRPr lang="en-US"/>
        </a:p>
      </dgm:t>
    </dgm:pt>
    <dgm:pt modelId="{5BF4AD34-F9D9-4428-A8F6-B06022A5357A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Ensure uninsured clients receive insurance navigation</a:t>
          </a:r>
        </a:p>
      </dgm:t>
    </dgm:pt>
    <dgm:pt modelId="{12D68A06-5B78-47D7-ACE5-A2128F997CE7}" type="parTrans" cxnId="{DD948BF7-D1AA-4FE4-9703-10FE983136CD}">
      <dgm:prSet/>
      <dgm:spPr/>
      <dgm:t>
        <a:bodyPr/>
        <a:lstStyle/>
        <a:p>
          <a:endParaRPr lang="en-US"/>
        </a:p>
      </dgm:t>
    </dgm:pt>
    <dgm:pt modelId="{47B6999F-CFFC-4089-BF88-B37F47558FF8}" type="sibTrans" cxnId="{DD948BF7-D1AA-4FE4-9703-10FE983136CD}">
      <dgm:prSet/>
      <dgm:spPr/>
      <dgm:t>
        <a:bodyPr/>
        <a:lstStyle/>
        <a:p>
          <a:endParaRPr lang="en-US"/>
        </a:p>
      </dgm:t>
    </dgm:pt>
    <dgm:pt modelId="{EA905B1A-73A4-46EC-A599-BB4D6EB43909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Connect clients to evidence-based prevention programs </a:t>
          </a:r>
        </a:p>
      </dgm:t>
    </dgm:pt>
    <dgm:pt modelId="{649D91E3-EA2A-4730-84FF-6D3B22C33F6D}" type="parTrans" cxnId="{DB2A36AC-65EB-4D9E-ADA8-950199CB2F81}">
      <dgm:prSet/>
      <dgm:spPr/>
      <dgm:t>
        <a:bodyPr/>
        <a:lstStyle/>
        <a:p>
          <a:endParaRPr lang="en-US"/>
        </a:p>
      </dgm:t>
    </dgm:pt>
    <dgm:pt modelId="{AFE58A58-60C9-43BF-830F-D39B55DAD275}" type="sibTrans" cxnId="{DB2A36AC-65EB-4D9E-ADA8-950199CB2F81}">
      <dgm:prSet/>
      <dgm:spPr/>
      <dgm:t>
        <a:bodyPr/>
        <a:lstStyle/>
        <a:p>
          <a:endParaRPr lang="en-US"/>
        </a:p>
      </dgm:t>
    </dgm:pt>
    <dgm:pt modelId="{27112F57-6B43-4C67-BF35-000E4BA800C4}" type="pres">
      <dgm:prSet presAssocID="{00821DBD-C436-4E08-9875-2D380D0374AB}" presName="linear" presStyleCnt="0">
        <dgm:presLayoutVars>
          <dgm:dir/>
          <dgm:resizeHandles val="exact"/>
        </dgm:presLayoutVars>
      </dgm:prSet>
      <dgm:spPr/>
    </dgm:pt>
    <dgm:pt modelId="{32B86900-FD85-45AC-887E-DCBBE84AF60E}" type="pres">
      <dgm:prSet presAssocID="{003B7568-B9A0-400E-8730-F0FA9B4775B1}" presName="comp" presStyleCnt="0"/>
      <dgm:spPr/>
    </dgm:pt>
    <dgm:pt modelId="{C3E307C4-1664-4464-A5B7-012C7F350C04}" type="pres">
      <dgm:prSet presAssocID="{003B7568-B9A0-400E-8730-F0FA9B4775B1}" presName="box" presStyleLbl="node1" presStyleIdx="0" presStyleCnt="2" custScaleY="122858"/>
      <dgm:spPr/>
    </dgm:pt>
    <dgm:pt modelId="{6508AFEC-FCEF-46CF-BAE3-C63C556FF284}" type="pres">
      <dgm:prSet presAssocID="{003B7568-B9A0-400E-8730-F0FA9B4775B1}" presName="img" presStyleLbl="fgImgPlace1" presStyleIdx="0" presStyleCnt="2" custScaleY="100868"/>
      <dgm:spPr>
        <a:blipFill dpi="0" rotWithShape="1">
          <a:blip xmlns:r="http://schemas.openxmlformats.org/officeDocument/2006/relationships" r:embed="rId1"/>
          <a:srcRect/>
          <a:stretch>
            <a:fillRect t="-4167" b="-4167"/>
          </a:stretch>
        </a:blipFill>
      </dgm:spPr>
    </dgm:pt>
    <dgm:pt modelId="{C791446A-ED90-414F-BB7C-D33E1BB6A92A}" type="pres">
      <dgm:prSet presAssocID="{003B7568-B9A0-400E-8730-F0FA9B4775B1}" presName="text" presStyleLbl="node1" presStyleIdx="0" presStyleCnt="2">
        <dgm:presLayoutVars>
          <dgm:bulletEnabled val="1"/>
        </dgm:presLayoutVars>
      </dgm:prSet>
      <dgm:spPr/>
    </dgm:pt>
    <dgm:pt modelId="{F985CD2C-2964-40D8-B2DA-488B3679229B}" type="pres">
      <dgm:prSet presAssocID="{F2A60E4A-8FC1-4DCB-9783-1A3C7DFDB395}" presName="spacer" presStyleCnt="0"/>
      <dgm:spPr/>
    </dgm:pt>
    <dgm:pt modelId="{ADD0B620-C25D-4E00-A9F5-D2E9DDD6D6DD}" type="pres">
      <dgm:prSet presAssocID="{EAEC9D52-17EE-4199-8F1E-40A63F708073}" presName="comp" presStyleCnt="0"/>
      <dgm:spPr/>
    </dgm:pt>
    <dgm:pt modelId="{353F68FC-0B7E-400E-95A1-46ADE264DDB2}" type="pres">
      <dgm:prSet presAssocID="{EAEC9D52-17EE-4199-8F1E-40A63F708073}" presName="box" presStyleLbl="node1" presStyleIdx="1" presStyleCnt="2"/>
      <dgm:spPr/>
    </dgm:pt>
    <dgm:pt modelId="{033AE7C4-EF19-4C65-A54B-CC7EB98BD26D}" type="pres">
      <dgm:prSet presAssocID="{EAEC9D52-17EE-4199-8F1E-40A63F708073}" presName="img" presStyleLbl="fgImgPlace1" presStyleIdx="1" presStyleCnt="2" custScaleY="100868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E8C29FD4-C5CF-4A5A-B979-D5A7E5F5810B}" type="pres">
      <dgm:prSet presAssocID="{EAEC9D52-17EE-4199-8F1E-40A63F708073}" presName="text" presStyleLbl="node1" presStyleIdx="1" presStyleCnt="2">
        <dgm:presLayoutVars>
          <dgm:bulletEnabled val="1"/>
        </dgm:presLayoutVars>
      </dgm:prSet>
      <dgm:spPr/>
    </dgm:pt>
  </dgm:ptLst>
  <dgm:cxnLst>
    <dgm:cxn modelId="{611714BE-07BC-4ECF-BED9-B898F4BDD5F2}" type="presOf" srcId="{EA905B1A-73A4-46EC-A599-BB4D6EB43909}" destId="{C3E307C4-1664-4464-A5B7-012C7F350C04}" srcOrd="0" destOrd="3" presId="urn:microsoft.com/office/officeart/2005/8/layout/vList4"/>
    <dgm:cxn modelId="{24DD79D9-AC9E-4149-BE35-F62AC0AE97A5}" srcId="{00821DBD-C436-4E08-9875-2D380D0374AB}" destId="{003B7568-B9A0-400E-8730-F0FA9B4775B1}" srcOrd="0" destOrd="0" parTransId="{4D418F7F-A0FB-403F-8F6F-26A0F4B9FFC1}" sibTransId="{F2A60E4A-8FC1-4DCB-9783-1A3C7DFDB395}"/>
    <dgm:cxn modelId="{647D0F02-D84A-4346-9A27-04E28C421970}" type="presOf" srcId="{01AD2303-F540-45F9-8C73-EB9894A4241A}" destId="{C3E307C4-1664-4464-A5B7-012C7F350C04}" srcOrd="0" destOrd="1" presId="urn:microsoft.com/office/officeart/2005/8/layout/vList4"/>
    <dgm:cxn modelId="{6062B23B-F5C4-42A9-A649-2DDBD39C28AF}" type="presOf" srcId="{6F8C4437-8111-40F2-AE3D-F38E947EC842}" destId="{E8C29FD4-C5CF-4A5A-B979-D5A7E5F5810B}" srcOrd="1" destOrd="2" presId="urn:microsoft.com/office/officeart/2005/8/layout/vList4"/>
    <dgm:cxn modelId="{9F926E6E-4CAD-42A7-A674-0B207D765907}" type="presOf" srcId="{521B4420-5835-4290-B37C-9AC1323B696F}" destId="{E8C29FD4-C5CF-4A5A-B979-D5A7E5F5810B}" srcOrd="1" destOrd="1" presId="urn:microsoft.com/office/officeart/2005/8/layout/vList4"/>
    <dgm:cxn modelId="{D09CAA7D-B536-4231-9382-F1B8D5D0FBE2}" type="presOf" srcId="{01AD2303-F540-45F9-8C73-EB9894A4241A}" destId="{C791446A-ED90-414F-BB7C-D33E1BB6A92A}" srcOrd="1" destOrd="1" presId="urn:microsoft.com/office/officeart/2005/8/layout/vList4"/>
    <dgm:cxn modelId="{B0CBBB7C-3C5F-469F-9BC4-F96D16F9770C}" type="presOf" srcId="{EAEC9D52-17EE-4199-8F1E-40A63F708073}" destId="{353F68FC-0B7E-400E-95A1-46ADE264DDB2}" srcOrd="0" destOrd="0" presId="urn:microsoft.com/office/officeart/2005/8/layout/vList4"/>
    <dgm:cxn modelId="{10EABC70-B61F-42C5-BFAA-E27E142EFB28}" type="presOf" srcId="{5BF4AD34-F9D9-4428-A8F6-B06022A5357A}" destId="{C791446A-ED90-414F-BB7C-D33E1BB6A92A}" srcOrd="1" destOrd="4" presId="urn:microsoft.com/office/officeart/2005/8/layout/vList4"/>
    <dgm:cxn modelId="{DD948BF7-D1AA-4FE4-9703-10FE983136CD}" srcId="{003B7568-B9A0-400E-8730-F0FA9B4775B1}" destId="{5BF4AD34-F9D9-4428-A8F6-B06022A5357A}" srcOrd="3" destOrd="0" parTransId="{12D68A06-5B78-47D7-ACE5-A2128F997CE7}" sibTransId="{47B6999F-CFFC-4089-BF88-B37F47558FF8}"/>
    <dgm:cxn modelId="{43B9BAA1-8CDA-4A62-99AB-F694D271E771}" type="presOf" srcId="{521B4420-5835-4290-B37C-9AC1323B696F}" destId="{353F68FC-0B7E-400E-95A1-46ADE264DDB2}" srcOrd="0" destOrd="1" presId="urn:microsoft.com/office/officeart/2005/8/layout/vList4"/>
    <dgm:cxn modelId="{D34A5766-CFDF-4D37-9C00-EB747F07B390}" type="presOf" srcId="{433303F9-11F4-4109-9FC5-96C7ED51771F}" destId="{C791446A-ED90-414F-BB7C-D33E1BB6A92A}" srcOrd="1" destOrd="2" presId="urn:microsoft.com/office/officeart/2005/8/layout/vList4"/>
    <dgm:cxn modelId="{B97F90D2-569B-4623-ADBA-F08EDE5866F7}" type="presOf" srcId="{EAEC9D52-17EE-4199-8F1E-40A63F708073}" destId="{E8C29FD4-C5CF-4A5A-B979-D5A7E5F5810B}" srcOrd="1" destOrd="0" presId="urn:microsoft.com/office/officeart/2005/8/layout/vList4"/>
    <dgm:cxn modelId="{1D0A3331-4472-4C1E-A932-FA81CA6DFA6B}" srcId="{003B7568-B9A0-400E-8730-F0FA9B4775B1}" destId="{01AD2303-F540-45F9-8C73-EB9894A4241A}" srcOrd="0" destOrd="0" parTransId="{97289227-7202-4021-9C4A-53BD803855CD}" sibTransId="{CD5BA840-B732-4772-B417-8CA5BB8139E7}"/>
    <dgm:cxn modelId="{E0E8D6A4-6302-4448-BA4C-0337745C587B}" srcId="{00821DBD-C436-4E08-9875-2D380D0374AB}" destId="{EAEC9D52-17EE-4199-8F1E-40A63F708073}" srcOrd="1" destOrd="0" parTransId="{E818E2D7-4FA7-4087-9335-F210C14A70C8}" sibTransId="{179AFD4E-D610-4077-AE60-A0D4D076F6A2}"/>
    <dgm:cxn modelId="{8E8249D7-6D78-4D61-9336-CA3EB72C2F92}" type="presOf" srcId="{003B7568-B9A0-400E-8730-F0FA9B4775B1}" destId="{C3E307C4-1664-4464-A5B7-012C7F350C04}" srcOrd="0" destOrd="0" presId="urn:microsoft.com/office/officeart/2005/8/layout/vList4"/>
    <dgm:cxn modelId="{7D4DCAD9-B045-4F12-AC36-7862F2482640}" srcId="{EAEC9D52-17EE-4199-8F1E-40A63F708073}" destId="{6F8C4437-8111-40F2-AE3D-F38E947EC842}" srcOrd="1" destOrd="0" parTransId="{F5E9056A-8530-4A37-99A9-2A64A52EF5A6}" sibTransId="{C9D69AF5-6A52-49F9-A6E3-B749A6D5C834}"/>
    <dgm:cxn modelId="{DB2A36AC-65EB-4D9E-ADA8-950199CB2F81}" srcId="{003B7568-B9A0-400E-8730-F0FA9B4775B1}" destId="{EA905B1A-73A4-46EC-A599-BB4D6EB43909}" srcOrd="2" destOrd="0" parTransId="{649D91E3-EA2A-4730-84FF-6D3B22C33F6D}" sibTransId="{AFE58A58-60C9-43BF-830F-D39B55DAD275}"/>
    <dgm:cxn modelId="{031ABC1C-BE91-463F-8064-0F0B32D64CC3}" type="presOf" srcId="{5BF4AD34-F9D9-4428-A8F6-B06022A5357A}" destId="{C3E307C4-1664-4464-A5B7-012C7F350C04}" srcOrd="0" destOrd="4" presId="urn:microsoft.com/office/officeart/2005/8/layout/vList4"/>
    <dgm:cxn modelId="{BAE2FDDB-ABFC-4898-88F6-228ADF6FD990}" type="presOf" srcId="{00821DBD-C436-4E08-9875-2D380D0374AB}" destId="{27112F57-6B43-4C67-BF35-000E4BA800C4}" srcOrd="0" destOrd="0" presId="urn:microsoft.com/office/officeart/2005/8/layout/vList4"/>
    <dgm:cxn modelId="{E0EF3768-DEA1-4E02-AA27-51F63724885F}" srcId="{003B7568-B9A0-400E-8730-F0FA9B4775B1}" destId="{433303F9-11F4-4109-9FC5-96C7ED51771F}" srcOrd="1" destOrd="0" parTransId="{89AD7690-F0A8-4D2D-9755-440D060528C6}" sibTransId="{0517BD04-2A6C-43F1-B9B8-E2F1FCF0DEA0}"/>
    <dgm:cxn modelId="{03D8215E-0E4E-4B27-85DB-E8212386E40A}" type="presOf" srcId="{6F8C4437-8111-40F2-AE3D-F38E947EC842}" destId="{353F68FC-0B7E-400E-95A1-46ADE264DDB2}" srcOrd="0" destOrd="2" presId="urn:microsoft.com/office/officeart/2005/8/layout/vList4"/>
    <dgm:cxn modelId="{82F3E152-36FC-4E1F-B28C-71E0F9ABFF2C}" type="presOf" srcId="{EA905B1A-73A4-46EC-A599-BB4D6EB43909}" destId="{C791446A-ED90-414F-BB7C-D33E1BB6A92A}" srcOrd="1" destOrd="3" presId="urn:microsoft.com/office/officeart/2005/8/layout/vList4"/>
    <dgm:cxn modelId="{A894B465-5A3A-4989-BEB2-8E564B0C62A7}" type="presOf" srcId="{003B7568-B9A0-400E-8730-F0FA9B4775B1}" destId="{C791446A-ED90-414F-BB7C-D33E1BB6A92A}" srcOrd="1" destOrd="0" presId="urn:microsoft.com/office/officeart/2005/8/layout/vList4"/>
    <dgm:cxn modelId="{66201645-DD9A-4F69-8456-A97B2B6E075D}" srcId="{EAEC9D52-17EE-4199-8F1E-40A63F708073}" destId="{521B4420-5835-4290-B37C-9AC1323B696F}" srcOrd="0" destOrd="0" parTransId="{A16A2C67-CBB3-4181-B6CA-F1F9C269B912}" sibTransId="{C46F6621-B880-44E6-8EF1-1C0031781CC8}"/>
    <dgm:cxn modelId="{8D7EBB10-07FF-4D95-8C46-AA30F1242039}" type="presOf" srcId="{433303F9-11F4-4109-9FC5-96C7ED51771F}" destId="{C3E307C4-1664-4464-A5B7-012C7F350C04}" srcOrd="0" destOrd="2" presId="urn:microsoft.com/office/officeart/2005/8/layout/vList4"/>
    <dgm:cxn modelId="{07717B3E-E00E-4634-9FAC-782774EE8718}" type="presParOf" srcId="{27112F57-6B43-4C67-BF35-000E4BA800C4}" destId="{32B86900-FD85-45AC-887E-DCBBE84AF60E}" srcOrd="0" destOrd="0" presId="urn:microsoft.com/office/officeart/2005/8/layout/vList4"/>
    <dgm:cxn modelId="{077D6710-4F9E-4612-80B7-72F549C88436}" type="presParOf" srcId="{32B86900-FD85-45AC-887E-DCBBE84AF60E}" destId="{C3E307C4-1664-4464-A5B7-012C7F350C04}" srcOrd="0" destOrd="0" presId="urn:microsoft.com/office/officeart/2005/8/layout/vList4"/>
    <dgm:cxn modelId="{A988805D-184A-4778-95FB-90C95C1113C0}" type="presParOf" srcId="{32B86900-FD85-45AC-887E-DCBBE84AF60E}" destId="{6508AFEC-FCEF-46CF-BAE3-C63C556FF284}" srcOrd="1" destOrd="0" presId="urn:microsoft.com/office/officeart/2005/8/layout/vList4"/>
    <dgm:cxn modelId="{D65A2538-6E26-41DA-B950-2CAF5195518C}" type="presParOf" srcId="{32B86900-FD85-45AC-887E-DCBBE84AF60E}" destId="{C791446A-ED90-414F-BB7C-D33E1BB6A92A}" srcOrd="2" destOrd="0" presId="urn:microsoft.com/office/officeart/2005/8/layout/vList4"/>
    <dgm:cxn modelId="{E4DF0236-24FB-4BC1-9585-067BD7C0A404}" type="presParOf" srcId="{27112F57-6B43-4C67-BF35-000E4BA800C4}" destId="{F985CD2C-2964-40D8-B2DA-488B3679229B}" srcOrd="1" destOrd="0" presId="urn:microsoft.com/office/officeart/2005/8/layout/vList4"/>
    <dgm:cxn modelId="{808803F1-31D1-4F7B-8D09-ECD6B01CB06F}" type="presParOf" srcId="{27112F57-6B43-4C67-BF35-000E4BA800C4}" destId="{ADD0B620-C25D-4E00-A9F5-D2E9DDD6D6DD}" srcOrd="2" destOrd="0" presId="urn:microsoft.com/office/officeart/2005/8/layout/vList4"/>
    <dgm:cxn modelId="{CC80F623-A0E9-4318-A70A-0106DB15B03F}" type="presParOf" srcId="{ADD0B620-C25D-4E00-A9F5-D2E9DDD6D6DD}" destId="{353F68FC-0B7E-400E-95A1-46ADE264DDB2}" srcOrd="0" destOrd="0" presId="urn:microsoft.com/office/officeart/2005/8/layout/vList4"/>
    <dgm:cxn modelId="{939D1217-6424-4B23-A9FB-678F7B4EEB63}" type="presParOf" srcId="{ADD0B620-C25D-4E00-A9F5-D2E9DDD6D6DD}" destId="{033AE7C4-EF19-4C65-A54B-CC7EB98BD26D}" srcOrd="1" destOrd="0" presId="urn:microsoft.com/office/officeart/2005/8/layout/vList4"/>
    <dgm:cxn modelId="{9E54BF83-7EB8-4214-8C80-B9D6CED2E5EC}" type="presParOf" srcId="{ADD0B620-C25D-4E00-A9F5-D2E9DDD6D6DD}" destId="{E8C29FD4-C5CF-4A5A-B979-D5A7E5F5810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821DBD-C436-4E08-9875-2D380D0374AB}" type="doc">
      <dgm:prSet loTypeId="urn:microsoft.com/office/officeart/2005/8/layout/vList4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03B7568-B9A0-400E-8730-F0FA9B4775B1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</a:rPr>
            <a:t>Community Health Workers, Patient/Insurance Navigators </a:t>
          </a:r>
        </a:p>
      </dgm:t>
    </dgm:pt>
    <dgm:pt modelId="{4D418F7F-A0FB-403F-8F6F-26A0F4B9FFC1}" type="parTrans" cxnId="{24DD79D9-AC9E-4149-BE35-F62AC0AE97A5}">
      <dgm:prSet/>
      <dgm:spPr/>
      <dgm:t>
        <a:bodyPr/>
        <a:lstStyle/>
        <a:p>
          <a:endParaRPr lang="en-US"/>
        </a:p>
      </dgm:t>
    </dgm:pt>
    <dgm:pt modelId="{F2A60E4A-8FC1-4DCB-9783-1A3C7DFDB395}" type="sibTrans" cxnId="{24DD79D9-AC9E-4149-BE35-F62AC0AE97A5}">
      <dgm:prSet/>
      <dgm:spPr/>
      <dgm:t>
        <a:bodyPr/>
        <a:lstStyle/>
        <a:p>
          <a:endParaRPr lang="en-US"/>
        </a:p>
      </dgm:t>
    </dgm:pt>
    <dgm:pt modelId="{01AD2303-F540-45F9-8C73-EB9894A4241A}">
      <dgm:prSet phldrT="[Text]"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North Country Prenatal/Perinatal Council (NCPPC)</a:t>
          </a:r>
        </a:p>
      </dgm:t>
    </dgm:pt>
    <dgm:pt modelId="{97289227-7202-4021-9C4A-53BD803855CD}" type="parTrans" cxnId="{1D0A3331-4472-4C1E-A932-FA81CA6DFA6B}">
      <dgm:prSet/>
      <dgm:spPr/>
      <dgm:t>
        <a:bodyPr/>
        <a:lstStyle/>
        <a:p>
          <a:endParaRPr lang="en-US"/>
        </a:p>
      </dgm:t>
    </dgm:pt>
    <dgm:pt modelId="{CD5BA840-B732-4772-B417-8CA5BB8139E7}" type="sibTrans" cxnId="{1D0A3331-4472-4C1E-A932-FA81CA6DFA6B}">
      <dgm:prSet/>
      <dgm:spPr/>
      <dgm:t>
        <a:bodyPr/>
        <a:lstStyle/>
        <a:p>
          <a:endParaRPr lang="en-US"/>
        </a:p>
      </dgm:t>
    </dgm:pt>
    <dgm:pt modelId="{EAEC9D52-17EE-4199-8F1E-40A63F708073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</a:rPr>
            <a:t>Behavioral Health Peer Supports</a:t>
          </a:r>
        </a:p>
      </dgm:t>
    </dgm:pt>
    <dgm:pt modelId="{E818E2D7-4FA7-4087-9335-F210C14A70C8}" type="parTrans" cxnId="{E0E8D6A4-6302-4448-BA4C-0337745C587B}">
      <dgm:prSet/>
      <dgm:spPr/>
      <dgm:t>
        <a:bodyPr/>
        <a:lstStyle/>
        <a:p>
          <a:endParaRPr lang="en-US"/>
        </a:p>
      </dgm:t>
    </dgm:pt>
    <dgm:pt modelId="{179AFD4E-D610-4077-AE60-A0D4D076F6A2}" type="sibTrans" cxnId="{E0E8D6A4-6302-4448-BA4C-0337745C587B}">
      <dgm:prSet/>
      <dgm:spPr/>
      <dgm:t>
        <a:bodyPr/>
        <a:lstStyle/>
        <a:p>
          <a:endParaRPr lang="en-US"/>
        </a:p>
      </dgm:t>
    </dgm:pt>
    <dgm:pt modelId="{521B4420-5835-4290-B37C-9AC1323B696F}">
      <dgm:prSet phldrT="[Text]"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Northern Regional Center for Independent Living</a:t>
          </a:r>
        </a:p>
      </dgm:t>
    </dgm:pt>
    <dgm:pt modelId="{A16A2C67-CBB3-4181-B6CA-F1F9C269B912}" type="parTrans" cxnId="{66201645-DD9A-4F69-8456-A97B2B6E075D}">
      <dgm:prSet/>
      <dgm:spPr/>
      <dgm:t>
        <a:bodyPr/>
        <a:lstStyle/>
        <a:p>
          <a:endParaRPr lang="en-US"/>
        </a:p>
      </dgm:t>
    </dgm:pt>
    <dgm:pt modelId="{C46F6621-B880-44E6-8EF1-1C0031781CC8}" type="sibTrans" cxnId="{66201645-DD9A-4F69-8456-A97B2B6E075D}">
      <dgm:prSet/>
      <dgm:spPr/>
      <dgm:t>
        <a:bodyPr/>
        <a:lstStyle/>
        <a:p>
          <a:endParaRPr lang="en-US"/>
        </a:p>
      </dgm:t>
    </dgm:pt>
    <dgm:pt modelId="{27112F57-6B43-4C67-BF35-000E4BA800C4}" type="pres">
      <dgm:prSet presAssocID="{00821DBD-C436-4E08-9875-2D380D0374AB}" presName="linear" presStyleCnt="0">
        <dgm:presLayoutVars>
          <dgm:dir/>
          <dgm:resizeHandles val="exact"/>
        </dgm:presLayoutVars>
      </dgm:prSet>
      <dgm:spPr/>
    </dgm:pt>
    <dgm:pt modelId="{32B86900-FD85-45AC-887E-DCBBE84AF60E}" type="pres">
      <dgm:prSet presAssocID="{003B7568-B9A0-400E-8730-F0FA9B4775B1}" presName="comp" presStyleCnt="0"/>
      <dgm:spPr/>
    </dgm:pt>
    <dgm:pt modelId="{C3E307C4-1664-4464-A5B7-012C7F350C04}" type="pres">
      <dgm:prSet presAssocID="{003B7568-B9A0-400E-8730-F0FA9B4775B1}" presName="box" presStyleLbl="node1" presStyleIdx="0" presStyleCnt="2"/>
      <dgm:spPr/>
    </dgm:pt>
    <dgm:pt modelId="{6508AFEC-FCEF-46CF-BAE3-C63C556FF284}" type="pres">
      <dgm:prSet presAssocID="{003B7568-B9A0-400E-8730-F0FA9B4775B1}" presName="img" presStyleLbl="fgImgPlace1" presStyleIdx="0" presStyleCnt="2" custScaleY="100868"/>
      <dgm:spPr>
        <a:blipFill dpi="0" rotWithShape="1">
          <a:blip xmlns:r="http://schemas.openxmlformats.org/officeDocument/2006/relationships" r:embed="rId1"/>
          <a:srcRect/>
          <a:stretch>
            <a:fillRect t="-4167" b="-4167"/>
          </a:stretch>
        </a:blipFill>
      </dgm:spPr>
    </dgm:pt>
    <dgm:pt modelId="{C791446A-ED90-414F-BB7C-D33E1BB6A92A}" type="pres">
      <dgm:prSet presAssocID="{003B7568-B9A0-400E-8730-F0FA9B4775B1}" presName="text" presStyleLbl="node1" presStyleIdx="0" presStyleCnt="2">
        <dgm:presLayoutVars>
          <dgm:bulletEnabled val="1"/>
        </dgm:presLayoutVars>
      </dgm:prSet>
      <dgm:spPr/>
    </dgm:pt>
    <dgm:pt modelId="{F985CD2C-2964-40D8-B2DA-488B3679229B}" type="pres">
      <dgm:prSet presAssocID="{F2A60E4A-8FC1-4DCB-9783-1A3C7DFDB395}" presName="spacer" presStyleCnt="0"/>
      <dgm:spPr/>
    </dgm:pt>
    <dgm:pt modelId="{ADD0B620-C25D-4E00-A9F5-D2E9DDD6D6DD}" type="pres">
      <dgm:prSet presAssocID="{EAEC9D52-17EE-4199-8F1E-40A63F708073}" presName="comp" presStyleCnt="0"/>
      <dgm:spPr/>
    </dgm:pt>
    <dgm:pt modelId="{353F68FC-0B7E-400E-95A1-46ADE264DDB2}" type="pres">
      <dgm:prSet presAssocID="{EAEC9D52-17EE-4199-8F1E-40A63F708073}" presName="box" presStyleLbl="node1" presStyleIdx="1" presStyleCnt="2" custLinFactNeighborX="-266"/>
      <dgm:spPr/>
    </dgm:pt>
    <dgm:pt modelId="{033AE7C4-EF19-4C65-A54B-CC7EB98BD26D}" type="pres">
      <dgm:prSet presAssocID="{EAEC9D52-17EE-4199-8F1E-40A63F708073}" presName="img" presStyleLbl="fgImgPlace1" presStyleIdx="1" presStyleCnt="2" custScaleY="100868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E8C29FD4-C5CF-4A5A-B979-D5A7E5F5810B}" type="pres">
      <dgm:prSet presAssocID="{EAEC9D52-17EE-4199-8F1E-40A63F708073}" presName="text" presStyleLbl="node1" presStyleIdx="1" presStyleCnt="2">
        <dgm:presLayoutVars>
          <dgm:bulletEnabled val="1"/>
        </dgm:presLayoutVars>
      </dgm:prSet>
      <dgm:spPr/>
    </dgm:pt>
  </dgm:ptLst>
  <dgm:cxnLst>
    <dgm:cxn modelId="{8E8249D7-6D78-4D61-9336-CA3EB72C2F92}" type="presOf" srcId="{003B7568-B9A0-400E-8730-F0FA9B4775B1}" destId="{C3E307C4-1664-4464-A5B7-012C7F350C04}" srcOrd="0" destOrd="0" presId="urn:microsoft.com/office/officeart/2005/8/layout/vList4"/>
    <dgm:cxn modelId="{24DD79D9-AC9E-4149-BE35-F62AC0AE97A5}" srcId="{00821DBD-C436-4E08-9875-2D380D0374AB}" destId="{003B7568-B9A0-400E-8730-F0FA9B4775B1}" srcOrd="0" destOrd="0" parTransId="{4D418F7F-A0FB-403F-8F6F-26A0F4B9FFC1}" sibTransId="{F2A60E4A-8FC1-4DCB-9783-1A3C7DFDB395}"/>
    <dgm:cxn modelId="{1D0A3331-4472-4C1E-A932-FA81CA6DFA6B}" srcId="{003B7568-B9A0-400E-8730-F0FA9B4775B1}" destId="{01AD2303-F540-45F9-8C73-EB9894A4241A}" srcOrd="0" destOrd="0" parTransId="{97289227-7202-4021-9C4A-53BD803855CD}" sibTransId="{CD5BA840-B732-4772-B417-8CA5BB8139E7}"/>
    <dgm:cxn modelId="{B0CBBB7C-3C5F-469F-9BC4-F96D16F9770C}" type="presOf" srcId="{EAEC9D52-17EE-4199-8F1E-40A63F708073}" destId="{353F68FC-0B7E-400E-95A1-46ADE264DDB2}" srcOrd="0" destOrd="0" presId="urn:microsoft.com/office/officeart/2005/8/layout/vList4"/>
    <dgm:cxn modelId="{647D0F02-D84A-4346-9A27-04E28C421970}" type="presOf" srcId="{01AD2303-F540-45F9-8C73-EB9894A4241A}" destId="{C3E307C4-1664-4464-A5B7-012C7F350C04}" srcOrd="0" destOrd="1" presId="urn:microsoft.com/office/officeart/2005/8/layout/vList4"/>
    <dgm:cxn modelId="{9F926E6E-4CAD-42A7-A674-0B207D765907}" type="presOf" srcId="{521B4420-5835-4290-B37C-9AC1323B696F}" destId="{E8C29FD4-C5CF-4A5A-B979-D5A7E5F5810B}" srcOrd="1" destOrd="1" presId="urn:microsoft.com/office/officeart/2005/8/layout/vList4"/>
    <dgm:cxn modelId="{A894B465-5A3A-4989-BEB2-8E564B0C62A7}" type="presOf" srcId="{003B7568-B9A0-400E-8730-F0FA9B4775B1}" destId="{C791446A-ED90-414F-BB7C-D33E1BB6A92A}" srcOrd="1" destOrd="0" presId="urn:microsoft.com/office/officeart/2005/8/layout/vList4"/>
    <dgm:cxn modelId="{B97F90D2-569B-4623-ADBA-F08EDE5866F7}" type="presOf" srcId="{EAEC9D52-17EE-4199-8F1E-40A63F708073}" destId="{E8C29FD4-C5CF-4A5A-B979-D5A7E5F5810B}" srcOrd="1" destOrd="0" presId="urn:microsoft.com/office/officeart/2005/8/layout/vList4"/>
    <dgm:cxn modelId="{66201645-DD9A-4F69-8456-A97B2B6E075D}" srcId="{EAEC9D52-17EE-4199-8F1E-40A63F708073}" destId="{521B4420-5835-4290-B37C-9AC1323B696F}" srcOrd="0" destOrd="0" parTransId="{A16A2C67-CBB3-4181-B6CA-F1F9C269B912}" sibTransId="{C46F6621-B880-44E6-8EF1-1C0031781CC8}"/>
    <dgm:cxn modelId="{BAE2FDDB-ABFC-4898-88F6-228ADF6FD990}" type="presOf" srcId="{00821DBD-C436-4E08-9875-2D380D0374AB}" destId="{27112F57-6B43-4C67-BF35-000E4BA800C4}" srcOrd="0" destOrd="0" presId="urn:microsoft.com/office/officeart/2005/8/layout/vList4"/>
    <dgm:cxn modelId="{E0E8D6A4-6302-4448-BA4C-0337745C587B}" srcId="{00821DBD-C436-4E08-9875-2D380D0374AB}" destId="{EAEC9D52-17EE-4199-8F1E-40A63F708073}" srcOrd="1" destOrd="0" parTransId="{E818E2D7-4FA7-4087-9335-F210C14A70C8}" sibTransId="{179AFD4E-D610-4077-AE60-A0D4D076F6A2}"/>
    <dgm:cxn modelId="{D09CAA7D-B536-4231-9382-F1B8D5D0FBE2}" type="presOf" srcId="{01AD2303-F540-45F9-8C73-EB9894A4241A}" destId="{C791446A-ED90-414F-BB7C-D33E1BB6A92A}" srcOrd="1" destOrd="1" presId="urn:microsoft.com/office/officeart/2005/8/layout/vList4"/>
    <dgm:cxn modelId="{43B9BAA1-8CDA-4A62-99AB-F694D271E771}" type="presOf" srcId="{521B4420-5835-4290-B37C-9AC1323B696F}" destId="{353F68FC-0B7E-400E-95A1-46ADE264DDB2}" srcOrd="0" destOrd="1" presId="urn:microsoft.com/office/officeart/2005/8/layout/vList4"/>
    <dgm:cxn modelId="{07717B3E-E00E-4634-9FAC-782774EE8718}" type="presParOf" srcId="{27112F57-6B43-4C67-BF35-000E4BA800C4}" destId="{32B86900-FD85-45AC-887E-DCBBE84AF60E}" srcOrd="0" destOrd="0" presId="urn:microsoft.com/office/officeart/2005/8/layout/vList4"/>
    <dgm:cxn modelId="{077D6710-4F9E-4612-80B7-72F549C88436}" type="presParOf" srcId="{32B86900-FD85-45AC-887E-DCBBE84AF60E}" destId="{C3E307C4-1664-4464-A5B7-012C7F350C04}" srcOrd="0" destOrd="0" presId="urn:microsoft.com/office/officeart/2005/8/layout/vList4"/>
    <dgm:cxn modelId="{A988805D-184A-4778-95FB-90C95C1113C0}" type="presParOf" srcId="{32B86900-FD85-45AC-887E-DCBBE84AF60E}" destId="{6508AFEC-FCEF-46CF-BAE3-C63C556FF284}" srcOrd="1" destOrd="0" presId="urn:microsoft.com/office/officeart/2005/8/layout/vList4"/>
    <dgm:cxn modelId="{D65A2538-6E26-41DA-B950-2CAF5195518C}" type="presParOf" srcId="{32B86900-FD85-45AC-887E-DCBBE84AF60E}" destId="{C791446A-ED90-414F-BB7C-D33E1BB6A92A}" srcOrd="2" destOrd="0" presId="urn:microsoft.com/office/officeart/2005/8/layout/vList4"/>
    <dgm:cxn modelId="{E4DF0236-24FB-4BC1-9585-067BD7C0A404}" type="presParOf" srcId="{27112F57-6B43-4C67-BF35-000E4BA800C4}" destId="{F985CD2C-2964-40D8-B2DA-488B3679229B}" srcOrd="1" destOrd="0" presId="urn:microsoft.com/office/officeart/2005/8/layout/vList4"/>
    <dgm:cxn modelId="{808803F1-31D1-4F7B-8D09-ECD6B01CB06F}" type="presParOf" srcId="{27112F57-6B43-4C67-BF35-000E4BA800C4}" destId="{ADD0B620-C25D-4E00-A9F5-D2E9DDD6D6DD}" srcOrd="2" destOrd="0" presId="urn:microsoft.com/office/officeart/2005/8/layout/vList4"/>
    <dgm:cxn modelId="{CC80F623-A0E9-4318-A70A-0106DB15B03F}" type="presParOf" srcId="{ADD0B620-C25D-4E00-A9F5-D2E9DDD6D6DD}" destId="{353F68FC-0B7E-400E-95A1-46ADE264DDB2}" srcOrd="0" destOrd="0" presId="urn:microsoft.com/office/officeart/2005/8/layout/vList4"/>
    <dgm:cxn modelId="{939D1217-6424-4B23-A9FB-678F7B4EEB63}" type="presParOf" srcId="{ADD0B620-C25D-4E00-A9F5-D2E9DDD6D6DD}" destId="{033AE7C4-EF19-4C65-A54B-CC7EB98BD26D}" srcOrd="1" destOrd="0" presId="urn:microsoft.com/office/officeart/2005/8/layout/vList4"/>
    <dgm:cxn modelId="{9E54BF83-7EB8-4214-8C80-B9D6CED2E5EC}" type="presParOf" srcId="{ADD0B620-C25D-4E00-A9F5-D2E9DDD6D6DD}" destId="{E8C29FD4-C5CF-4A5A-B979-D5A7E5F5810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307C4-1664-4464-A5B7-012C7F350C04}">
      <dsp:nvSpPr>
        <dsp:cNvPr id="0" name=""/>
        <dsp:cNvSpPr/>
      </dsp:nvSpPr>
      <dsp:spPr>
        <a:xfrm>
          <a:off x="0" y="0"/>
          <a:ext cx="11707090" cy="27615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Community Health Workers, Patient/Insurance Navigators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Administer PAM and coach clients to improve patient activation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Coordinate client access to care across multiple settings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Connect clients to evidence-based prevention programs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Ensure uninsured clients receive insurance navigation</a:t>
          </a:r>
        </a:p>
      </dsp:txBody>
      <dsp:txXfrm>
        <a:off x="2566190" y="0"/>
        <a:ext cx="9140900" cy="2761508"/>
      </dsp:txXfrm>
    </dsp:sp>
    <dsp:sp modelId="{6508AFEC-FCEF-46CF-BAE3-C63C556FF284}">
      <dsp:nvSpPr>
        <dsp:cNvPr id="0" name=""/>
        <dsp:cNvSpPr/>
      </dsp:nvSpPr>
      <dsp:spPr>
        <a:xfrm>
          <a:off x="224772" y="473860"/>
          <a:ext cx="2341418" cy="1813787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t="-4167" b="-4167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F68FC-0B7E-400E-95A1-46ADE264DDB2}">
      <dsp:nvSpPr>
        <dsp:cNvPr id="0" name=""/>
        <dsp:cNvSpPr/>
      </dsp:nvSpPr>
      <dsp:spPr>
        <a:xfrm>
          <a:off x="0" y="2986281"/>
          <a:ext cx="11707090" cy="22477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Behavioral Health Peer Supports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Serve as CHWs/Navigators with their peer population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Serve as liaison between health/social services and their community/peers</a:t>
          </a:r>
        </a:p>
      </dsp:txBody>
      <dsp:txXfrm>
        <a:off x="2566190" y="2986281"/>
        <a:ext cx="9140900" cy="2247724"/>
      </dsp:txXfrm>
    </dsp:sp>
    <dsp:sp modelId="{033AE7C4-EF19-4C65-A54B-CC7EB98BD26D}">
      <dsp:nvSpPr>
        <dsp:cNvPr id="0" name=""/>
        <dsp:cNvSpPr/>
      </dsp:nvSpPr>
      <dsp:spPr>
        <a:xfrm>
          <a:off x="224772" y="3203249"/>
          <a:ext cx="2341418" cy="1813787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307C4-1664-4464-A5B7-012C7F350C04}">
      <dsp:nvSpPr>
        <dsp:cNvPr id="0" name=""/>
        <dsp:cNvSpPr/>
      </dsp:nvSpPr>
      <dsp:spPr>
        <a:xfrm>
          <a:off x="0" y="0"/>
          <a:ext cx="11707090" cy="24932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Community Health Workers, Patient/Insurance Navigators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tx1"/>
              </a:solidFill>
            </a:rPr>
            <a:t>North Country Prenatal/Perinatal Council (NCPPC)</a:t>
          </a:r>
        </a:p>
      </dsp:txBody>
      <dsp:txXfrm>
        <a:off x="2590739" y="0"/>
        <a:ext cx="9116351" cy="2493209"/>
      </dsp:txXfrm>
    </dsp:sp>
    <dsp:sp modelId="{6508AFEC-FCEF-46CF-BAE3-C63C556FF284}">
      <dsp:nvSpPr>
        <dsp:cNvPr id="0" name=""/>
        <dsp:cNvSpPr/>
      </dsp:nvSpPr>
      <dsp:spPr>
        <a:xfrm>
          <a:off x="249320" y="240664"/>
          <a:ext cx="2341418" cy="201188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t="-4167" b="-4167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F68FC-0B7E-400E-95A1-46ADE264DDB2}">
      <dsp:nvSpPr>
        <dsp:cNvPr id="0" name=""/>
        <dsp:cNvSpPr/>
      </dsp:nvSpPr>
      <dsp:spPr>
        <a:xfrm>
          <a:off x="0" y="2742530"/>
          <a:ext cx="11707090" cy="24932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Behavioral Health Peer Supports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solidFill>
                <a:schemeClr val="tx1"/>
              </a:solidFill>
            </a:rPr>
            <a:t>Northern Regional Center for Independent Living</a:t>
          </a:r>
        </a:p>
      </dsp:txBody>
      <dsp:txXfrm>
        <a:off x="2590739" y="2742530"/>
        <a:ext cx="9116351" cy="2493209"/>
      </dsp:txXfrm>
    </dsp:sp>
    <dsp:sp modelId="{033AE7C4-EF19-4C65-A54B-CC7EB98BD26D}">
      <dsp:nvSpPr>
        <dsp:cNvPr id="0" name=""/>
        <dsp:cNvSpPr/>
      </dsp:nvSpPr>
      <dsp:spPr>
        <a:xfrm>
          <a:off x="249320" y="2983194"/>
          <a:ext cx="2341418" cy="201188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01193-4E6B-45B1-BAE0-82390D9FA287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6731-BF32-4340-AC0F-51851913F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5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B459D-4558-4D59-B960-98352E8109D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1586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7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50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1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66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38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2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5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2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5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35D-A63E-4EFD-ABA8-B95C39C5EDEA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3781-0431-4784-9E15-BD5E5B05F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2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9DE0437-E8C6-4FA4-8E0F-C2B17297B628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CC8040C-FA91-4943-8050-EBE516560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8932" y="6488668"/>
            <a:ext cx="563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en-US" b="1" kern="0" dirty="0">
                <a:solidFill>
                  <a:sysClr val="windowText" lastClr="000000"/>
                </a:solidFill>
              </a:rPr>
              <a:t>Care Coordination Collaborative </a:t>
            </a:r>
            <a:r>
              <a:rPr lang="en-US" b="1" kern="0" dirty="0">
                <a:solidFill>
                  <a:sysClr val="windowText" lastClr="000000"/>
                </a:solidFill>
              </a:rPr>
              <a:t>| May 18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3506" y="1759869"/>
            <a:ext cx="10230539" cy="2677648"/>
          </a:xfrm>
        </p:spPr>
        <p:txBody>
          <a:bodyPr/>
          <a:lstStyle/>
          <a:p>
            <a:r>
              <a:rPr lang="en-US" sz="4400" b="1" dirty="0"/>
              <a:t>Support for Care Coordination Teams</a:t>
            </a:r>
            <a:endParaRPr lang="en-US" sz="3600" b="1" i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898030" y="5458417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Ian Grant, MPH, CPH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Population Health Program Manager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800" b="1" i="1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 Drum Regional Health Planning Organization</a:t>
            </a:r>
          </a:p>
        </p:txBody>
      </p:sp>
    </p:spTree>
    <p:extLst>
      <p:ext uri="{BB962C8B-B14F-4D97-AF65-F5344CB8AC3E}">
        <p14:creationId xmlns:p14="http://schemas.microsoft.com/office/powerpoint/2010/main" val="279352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Formal Request for Information (RFI) Process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Community Health Worker (CHW)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Logistics </a:t>
            </a:r>
          </a:p>
        </p:txBody>
      </p:sp>
    </p:spTree>
    <p:extLst>
      <p:ext uri="{BB962C8B-B14F-4D97-AF65-F5344CB8AC3E}">
        <p14:creationId xmlns:p14="http://schemas.microsoft.com/office/powerpoint/2010/main" val="21666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PPS released two Requests for Information (RFIs) on November 4, 2016</a:t>
            </a:r>
          </a:p>
          <a:p>
            <a:r>
              <a:rPr lang="en-US" dirty="0">
                <a:solidFill>
                  <a:schemeClr val="tx1"/>
                </a:solidFill>
              </a:rPr>
              <a:t>Each RFI was developed to support community needs and existing DSRIP project deliverables: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Request for Information – Community Health Worker / Patient Navigator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Request for Information – Behavioral Health Peer Support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Closing date for submitting a proposal for each RFI was December 2,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Criteria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Offeror must: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CHW RFI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have documented experience providing both Community Health Worker and Patient/Insurance Navigation services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have a service area that encompasses all three counties (Jefferson, St. Lawrence, and Lewis Counties) in the Tug Hill Seaway Region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BH Peer Support RFI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have documented experience providing Behavioral Health Peer Support Services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have the ability to collaborate with organizations across the tri-county region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have experience providing Patient Activation Measure (PAM) services 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60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Health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37836" cy="3416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frontline worker who is a trusted member of and/or has an unusually close understanding of the community served</a:t>
            </a:r>
          </a:p>
          <a:p>
            <a:r>
              <a:rPr lang="en-US" dirty="0">
                <a:solidFill>
                  <a:schemeClr val="tx1"/>
                </a:solidFill>
              </a:rPr>
              <a:t>Based on trusting relationship, CHWs: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Serve as a link between health/social services and the community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Facilitate access to services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Support improvement in the quality and cultural competence of service delivery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Build individual and community capacity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By increasing health knowledge and self-sufficiency through outreach, community education, informal counseling, social support and advocacy.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990" y="6550223"/>
            <a:ext cx="3712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American Public Health Association 2017</a:t>
            </a:r>
          </a:p>
        </p:txBody>
      </p:sp>
    </p:spTree>
    <p:extLst>
      <p:ext uri="{BB962C8B-B14F-4D97-AF65-F5344CB8AC3E}">
        <p14:creationId xmlns:p14="http://schemas.microsoft.com/office/powerpoint/2010/main" val="261037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8066" y="605534"/>
            <a:ext cx="8825659" cy="706964"/>
          </a:xfrm>
        </p:spPr>
        <p:txBody>
          <a:bodyPr/>
          <a:lstStyle/>
          <a:p>
            <a:r>
              <a:rPr lang="en-US" dirty="0"/>
              <a:t>PPS Partner Resources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524898"/>
              </p:ext>
            </p:extLst>
          </p:nvPr>
        </p:nvGraphicFramePr>
        <p:xfrm>
          <a:off x="232063" y="1444337"/>
          <a:ext cx="11707091" cy="5237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730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530689"/>
              </p:ext>
            </p:extLst>
          </p:nvPr>
        </p:nvGraphicFramePr>
        <p:xfrm>
          <a:off x="232063" y="1444337"/>
          <a:ext cx="11707091" cy="5237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 bwMode="gray">
          <a:xfrm>
            <a:off x="668066" y="605534"/>
            <a:ext cx="8825659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PPS Partner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58173" cy="34163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Referrals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Both NCPPC and NRCIL have a single point of entry for all referrals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Referral forms are being finalized (NCPPC) or are already distributed (NRCIL)</a:t>
            </a:r>
          </a:p>
          <a:p>
            <a:r>
              <a:rPr lang="en-US" sz="2000" dirty="0">
                <a:solidFill>
                  <a:schemeClr val="tx1"/>
                </a:solidFill>
              </a:rPr>
              <a:t>Client Plans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NCPPC: individual wellness plan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NRCIL: independent living plan</a:t>
            </a:r>
          </a:p>
        </p:txBody>
      </p:sp>
    </p:spTree>
    <p:extLst>
      <p:ext uri="{BB962C8B-B14F-4D97-AF65-F5344CB8AC3E}">
        <p14:creationId xmlns:p14="http://schemas.microsoft.com/office/powerpoint/2010/main" val="295552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402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Support for Care Coordination Teams</vt:lpstr>
      <vt:lpstr>Outline</vt:lpstr>
      <vt:lpstr>RFI Process</vt:lpstr>
      <vt:lpstr>RFI Criteria (summary)</vt:lpstr>
      <vt:lpstr>Community Health Worker</vt:lpstr>
      <vt:lpstr>PPS Partner Resources</vt:lpstr>
      <vt:lpstr>PowerPoint Presentation</vt:lpstr>
      <vt:lpstr>Logistics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Care Coordination Teams</dc:title>
  <dc:creator>Ian Grant</dc:creator>
  <cp:lastModifiedBy>Ian Grant</cp:lastModifiedBy>
  <cp:revision>22</cp:revision>
  <dcterms:created xsi:type="dcterms:W3CDTF">2017-03-13T03:55:16Z</dcterms:created>
  <dcterms:modified xsi:type="dcterms:W3CDTF">2017-05-18T17:47:22Z</dcterms:modified>
</cp:coreProperties>
</file>