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91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9" r:id="rId27"/>
    <p:sldId id="281" r:id="rId28"/>
    <p:sldId id="282" r:id="rId29"/>
    <p:sldId id="290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609" autoAdjust="0"/>
  </p:normalViewPr>
  <p:slideViewPr>
    <p:cSldViewPr snapToGrid="0" snapToObjects="1">
      <p:cViewPr>
        <p:scale>
          <a:sx n="60" d="100"/>
          <a:sy n="60" d="100"/>
        </p:scale>
        <p:origin x="1306" y="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2D5-1A76-BF42-8A22-2A4AC5AE524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2D86-CE31-8E40-9F36-C87E32976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0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2D5-1A76-BF42-8A22-2A4AC5AE524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2D86-CE31-8E40-9F36-C87E32976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85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2D5-1A76-BF42-8A22-2A4AC5AE524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2D86-CE31-8E40-9F36-C87E32976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8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2D5-1A76-BF42-8A22-2A4AC5AE524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2D86-CE31-8E40-9F36-C87E32976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9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2D5-1A76-BF42-8A22-2A4AC5AE524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2D86-CE31-8E40-9F36-C87E32976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2D5-1A76-BF42-8A22-2A4AC5AE524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2D86-CE31-8E40-9F36-C87E32976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92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2D5-1A76-BF42-8A22-2A4AC5AE524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2D86-CE31-8E40-9F36-C87E32976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844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2D5-1A76-BF42-8A22-2A4AC5AE524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2D86-CE31-8E40-9F36-C87E32976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85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2D5-1A76-BF42-8A22-2A4AC5AE524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2D86-CE31-8E40-9F36-C87E32976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6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2D5-1A76-BF42-8A22-2A4AC5AE524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2D86-CE31-8E40-9F36-C87E32976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4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AE2D5-1A76-BF42-8A22-2A4AC5AE524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12D86-CE31-8E40-9F36-C87E32976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3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AE2D5-1A76-BF42-8A22-2A4AC5AE524D}" type="datetimeFigureOut">
              <a:rPr lang="en-US" smtClean="0"/>
              <a:t>3/13/2018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12D86-CE31-8E40-9F36-C87E329768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8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rt.org/idc/groups/ahamah-public/@wcm/@sop/@smd/documents/downloadable/ucm_493382.pdf" TargetMode="External"/><Relationship Id="rId2" Type="http://schemas.openxmlformats.org/officeDocument/2006/relationships/hyperlink" Target="https://millionhearts.hhs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42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Disease Specific Care Management:</a:t>
            </a:r>
            <a:br>
              <a:rPr lang="en-US" dirty="0"/>
            </a:br>
            <a:r>
              <a:rPr lang="en-US" dirty="0"/>
              <a:t>Congestive Heart Failure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35F36-97BC-44A2-BB15-D6B962069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496" y="3875530"/>
            <a:ext cx="3628608" cy="17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79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vs. Chronic Heart Failure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Acute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Develops suddenly</a:t>
            </a:r>
          </a:p>
          <a:p>
            <a:r>
              <a:rPr lang="en-US" dirty="0"/>
              <a:t>Symptoms initially severe</a:t>
            </a:r>
          </a:p>
          <a:p>
            <a:r>
              <a:rPr lang="en-US" dirty="0"/>
              <a:t>May follow heart attack</a:t>
            </a:r>
          </a:p>
          <a:p>
            <a:r>
              <a:rPr lang="en-US" dirty="0"/>
              <a:t>Can result from decompensation of chronic heart failure</a:t>
            </a:r>
          </a:p>
          <a:p>
            <a:r>
              <a:rPr lang="en-US" dirty="0"/>
              <a:t>Flash pulmonary edema</a:t>
            </a:r>
          </a:p>
          <a:p>
            <a:r>
              <a:rPr lang="en-US" dirty="0"/>
              <a:t>Usually requires IV meds</a:t>
            </a:r>
          </a:p>
          <a:p>
            <a:r>
              <a:rPr lang="en-US" dirty="0"/>
              <a:t>Often improves rapidly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Chronic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Symptoms appear slowly</a:t>
            </a:r>
          </a:p>
          <a:p>
            <a:r>
              <a:rPr lang="en-US" dirty="0"/>
              <a:t>Gradually worsens over time</a:t>
            </a:r>
          </a:p>
          <a:p>
            <a:r>
              <a:rPr lang="en-US" dirty="0"/>
              <a:t>Periodic acute exacerbations</a:t>
            </a:r>
          </a:p>
          <a:p>
            <a:r>
              <a:rPr lang="en-US" dirty="0"/>
              <a:t>Approximately 50% of patients die within 5-years of diagnosis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7C9FF0-F04B-4492-AFC0-646184B8E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82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and Impact of CHF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Affect almost 6 million adults in the US</a:t>
            </a:r>
          </a:p>
          <a:p>
            <a:r>
              <a:rPr lang="en-US" dirty="0"/>
              <a:t>Heart failure costs the US &gt; $30 billion dollars annually</a:t>
            </a:r>
          </a:p>
          <a:p>
            <a:r>
              <a:rPr lang="en-US" dirty="0"/>
              <a:t>&gt;11% ACO beneficiaries have CHF</a:t>
            </a:r>
          </a:p>
          <a:p>
            <a:r>
              <a:rPr lang="en-US" dirty="0"/>
              <a:t>&gt;32% ACO admissions are for CHF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CHF makes up &gt;23% of total ACO annual costs</a:t>
            </a:r>
          </a:p>
          <a:p>
            <a:r>
              <a:rPr lang="en-US" dirty="0"/>
              <a:t>ACO 30-day readmission rate is 9% overall but 12% for CHF</a:t>
            </a:r>
          </a:p>
          <a:p>
            <a:r>
              <a:rPr lang="en-US" sz="3200" b="1" dirty="0">
                <a:solidFill>
                  <a:srgbClr val="0000FF"/>
                </a:solidFill>
                <a:latin typeface="Gabriola"/>
                <a:cs typeface="Gabriola"/>
              </a:rPr>
              <a:t>Preventing just one ER visit, admission or readmission has tremendous impact toward total savings!!!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A74E33-6CAF-4D67-A718-F4F46FA67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1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HF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Stage A: patients at high risk for developing LV dysfunction but without structural failure (pre-heart failure)</a:t>
            </a:r>
          </a:p>
          <a:p>
            <a:r>
              <a:rPr lang="en-US" dirty="0"/>
              <a:t>Stage B: patient with LV dysfunction without symptoms of heart failure (pre-heart failure)</a:t>
            </a:r>
          </a:p>
          <a:p>
            <a:r>
              <a:rPr lang="en-US" dirty="0"/>
              <a:t>Stage C: patients diagnosed with HF who have or had signs/symptoms of condition</a:t>
            </a:r>
          </a:p>
          <a:p>
            <a:r>
              <a:rPr lang="en-US" dirty="0"/>
              <a:t>Stage D: patients with refractory end-stage HF requiring specialized interventions.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AC85E-1F45-41A2-A67B-2C2E67AF7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8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5025" y="3336022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file://localhost/.file/id=6571367.22550232</a:t>
            </a:r>
          </a:p>
        </p:txBody>
      </p:sp>
      <p:pic>
        <p:nvPicPr>
          <p:cNvPr id="5" name="Picture 4" descr="F1.l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7" y="214864"/>
            <a:ext cx="8663708" cy="63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63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15 at 4.29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2" y="1592076"/>
            <a:ext cx="8793552" cy="471309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York Heart Association (NYHA) Functional Classification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 flipV="1">
            <a:off x="-741133" y="8568148"/>
            <a:ext cx="3906880" cy="17932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86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 and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Improve symptoms</a:t>
            </a:r>
          </a:p>
          <a:p>
            <a:r>
              <a:rPr lang="en-US" dirty="0"/>
              <a:t>Slow and reverse deteriorating heart function</a:t>
            </a:r>
          </a:p>
          <a:p>
            <a:r>
              <a:rPr lang="en-US" dirty="0"/>
              <a:t>Prolong survival</a:t>
            </a:r>
          </a:p>
          <a:p>
            <a:r>
              <a:rPr lang="en-US" dirty="0"/>
              <a:t>Improve functional status of patient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Classes of medication</a:t>
            </a:r>
          </a:p>
          <a:p>
            <a:pPr lvl="1"/>
            <a:r>
              <a:rPr lang="en-US" dirty="0"/>
              <a:t>Beta blockers</a:t>
            </a:r>
          </a:p>
          <a:p>
            <a:pPr lvl="1"/>
            <a:r>
              <a:rPr lang="en-US" dirty="0"/>
              <a:t>ACE Inhibitors</a:t>
            </a:r>
          </a:p>
          <a:p>
            <a:pPr lvl="1"/>
            <a:r>
              <a:rPr lang="en-US" dirty="0"/>
              <a:t>Angiotension II Receptor Blockers (ARBs)</a:t>
            </a:r>
          </a:p>
          <a:p>
            <a:pPr lvl="1"/>
            <a:r>
              <a:rPr lang="en-US" dirty="0"/>
              <a:t>Hydralazine and Nitrates</a:t>
            </a:r>
          </a:p>
          <a:p>
            <a:pPr lvl="1"/>
            <a:r>
              <a:rPr lang="en-US" dirty="0"/>
              <a:t>Aldosterone antagonists</a:t>
            </a:r>
          </a:p>
          <a:p>
            <a:pPr lvl="1"/>
            <a:r>
              <a:rPr lang="en-US" dirty="0"/>
              <a:t>Diuretics</a:t>
            </a:r>
          </a:p>
          <a:p>
            <a:pPr lvl="1"/>
            <a:r>
              <a:rPr lang="en-US" dirty="0"/>
              <a:t>Digoxin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B82E2A-91EB-4BAC-9AF7-90D4E1755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2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Beta Blockers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Block the effect of stress hormones</a:t>
            </a:r>
          </a:p>
          <a:p>
            <a:r>
              <a:rPr lang="en-US" dirty="0"/>
              <a:t>Slow the heart rate</a:t>
            </a:r>
          </a:p>
          <a:p>
            <a:pPr lvl="1"/>
            <a:r>
              <a:rPr lang="en-US" dirty="0"/>
              <a:t>Allows more time for ventricles to fill</a:t>
            </a:r>
          </a:p>
          <a:p>
            <a:pPr lvl="1"/>
            <a:r>
              <a:rPr lang="en-US" dirty="0"/>
              <a:t>Improve cardiac output (CO=SV x HR)</a:t>
            </a:r>
          </a:p>
          <a:p>
            <a:r>
              <a:rPr lang="en-US" dirty="0"/>
              <a:t>Lower blood pressure</a:t>
            </a:r>
          </a:p>
          <a:p>
            <a:r>
              <a:rPr lang="en-US" dirty="0"/>
              <a:t>Who takes Beta Blockers?</a:t>
            </a:r>
          </a:p>
          <a:p>
            <a:pPr lvl="1"/>
            <a:r>
              <a:rPr lang="en-US" dirty="0"/>
              <a:t>symptomatic systolic failure (LVEF ≤ 40%)</a:t>
            </a:r>
          </a:p>
          <a:p>
            <a:pPr lvl="1"/>
            <a:r>
              <a:rPr lang="en-US" dirty="0"/>
              <a:t>Prior MI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Side effect</a:t>
            </a:r>
          </a:p>
          <a:p>
            <a:pPr lvl="1"/>
            <a:r>
              <a:rPr lang="en-US" dirty="0"/>
              <a:t>Dizziness</a:t>
            </a:r>
          </a:p>
          <a:p>
            <a:pPr lvl="1"/>
            <a:r>
              <a:rPr lang="en-US" dirty="0"/>
              <a:t>Bradycardia (slow heart rate)</a:t>
            </a:r>
          </a:p>
          <a:p>
            <a:pPr lvl="1"/>
            <a:r>
              <a:rPr lang="en-US" dirty="0"/>
              <a:t>Bronchospasm</a:t>
            </a:r>
          </a:p>
          <a:p>
            <a:pPr lvl="1"/>
            <a:r>
              <a:rPr lang="en-US" dirty="0"/>
              <a:t>Fatigue</a:t>
            </a:r>
          </a:p>
          <a:p>
            <a:r>
              <a:rPr lang="en-US" dirty="0"/>
              <a:t>Commonly used Beta Blockers</a:t>
            </a:r>
          </a:p>
          <a:p>
            <a:pPr lvl="1"/>
            <a:r>
              <a:rPr lang="en-US" dirty="0"/>
              <a:t>Carvediol (Coreg)</a:t>
            </a:r>
          </a:p>
          <a:p>
            <a:pPr lvl="1"/>
            <a:r>
              <a:rPr lang="en-US" dirty="0"/>
              <a:t>Bisoprolol  (Zebeta)</a:t>
            </a:r>
          </a:p>
          <a:p>
            <a:pPr lvl="1"/>
            <a:r>
              <a:rPr lang="en-US" dirty="0"/>
              <a:t>Metoprolol Succinate (Toprol XL)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1EFF8D-0F21-466E-9229-8F381742D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8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ACE Inhibitors</a:t>
            </a:r>
            <a:br>
              <a:rPr lang="en-US" dirty="0"/>
            </a:br>
            <a:r>
              <a:rPr lang="en-US" sz="3600" dirty="0"/>
              <a:t>(angiotensin converting enzyme inhibitors)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Block the enzyme the converts angiotensin I to II</a:t>
            </a:r>
          </a:p>
          <a:p>
            <a:r>
              <a:rPr lang="en-US" dirty="0"/>
              <a:t>Lower Blood Pressure</a:t>
            </a:r>
          </a:p>
          <a:p>
            <a:r>
              <a:rPr lang="en-US" dirty="0"/>
              <a:t>Block harmful neurohormones</a:t>
            </a:r>
          </a:p>
          <a:p>
            <a:r>
              <a:rPr lang="en-US" dirty="0"/>
              <a:t>Who takes ACE inhibitors?</a:t>
            </a:r>
          </a:p>
          <a:p>
            <a:pPr lvl="1"/>
            <a:r>
              <a:rPr lang="en-US" dirty="0"/>
              <a:t>EF ≤ 40% (with or without symptoms)</a:t>
            </a:r>
          </a:p>
          <a:p>
            <a:pPr lvl="1"/>
            <a:r>
              <a:rPr lang="en-US" dirty="0"/>
              <a:t>Coronary artery disease</a:t>
            </a:r>
          </a:p>
          <a:p>
            <a:pPr lvl="1"/>
            <a:r>
              <a:rPr lang="en-US" dirty="0"/>
              <a:t>Peripheral vascular disease</a:t>
            </a:r>
          </a:p>
          <a:p>
            <a:pPr lvl="1"/>
            <a:r>
              <a:rPr lang="en-US" dirty="0"/>
              <a:t>Prior stroke</a:t>
            </a:r>
          </a:p>
          <a:p>
            <a:pPr lvl="1"/>
            <a:r>
              <a:rPr lang="en-US" dirty="0"/>
              <a:t>Diabetes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Side effects</a:t>
            </a:r>
          </a:p>
          <a:p>
            <a:pPr lvl="1"/>
            <a:r>
              <a:rPr lang="en-US" dirty="0"/>
              <a:t>Dizziness</a:t>
            </a:r>
          </a:p>
          <a:p>
            <a:pPr lvl="1"/>
            <a:r>
              <a:rPr lang="en-US" dirty="0"/>
              <a:t>Cough</a:t>
            </a:r>
          </a:p>
          <a:p>
            <a:pPr lvl="1"/>
            <a:r>
              <a:rPr lang="en-US" dirty="0"/>
              <a:t>Angioedema</a:t>
            </a:r>
          </a:p>
          <a:p>
            <a:pPr lvl="1"/>
            <a:r>
              <a:rPr lang="en-US" dirty="0"/>
              <a:t>Elevated potassium</a:t>
            </a:r>
          </a:p>
          <a:p>
            <a:pPr lvl="1"/>
            <a:r>
              <a:rPr lang="en-US" dirty="0"/>
              <a:t>Renal insufficiency</a:t>
            </a:r>
          </a:p>
          <a:p>
            <a:pPr lvl="1"/>
            <a:r>
              <a:rPr lang="en-US" dirty="0"/>
              <a:t>Low blood pressure</a:t>
            </a:r>
          </a:p>
          <a:p>
            <a:r>
              <a:rPr lang="en-US" dirty="0"/>
              <a:t>Commonly used ACE inhibitors</a:t>
            </a:r>
          </a:p>
          <a:p>
            <a:pPr lvl="1"/>
            <a:r>
              <a:rPr lang="en-US" dirty="0"/>
              <a:t>Captopril (Capoten)</a:t>
            </a:r>
          </a:p>
          <a:p>
            <a:pPr lvl="1"/>
            <a:r>
              <a:rPr lang="en-US" dirty="0"/>
              <a:t>Enalapril (Vasotec)</a:t>
            </a:r>
          </a:p>
          <a:p>
            <a:pPr lvl="1"/>
            <a:r>
              <a:rPr lang="en-US" dirty="0"/>
              <a:t>Lisinopril (Prinivil, Zestril)</a:t>
            </a:r>
          </a:p>
          <a:p>
            <a:pPr lvl="1"/>
            <a:r>
              <a:rPr lang="en-US" dirty="0"/>
              <a:t>Quinapril (Accupril)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E8113D-58DB-401A-82E2-BE6A45253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6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Angiotensin Receptor Blockers (ARBs)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3"/>
          </a:xfrm>
        </p:spPr>
        <p:txBody>
          <a:bodyPr/>
          <a:lstStyle/>
          <a:p>
            <a:r>
              <a:rPr lang="en-US" dirty="0"/>
              <a:t>Block angiotensin II</a:t>
            </a:r>
          </a:p>
          <a:p>
            <a:r>
              <a:rPr lang="en-US" dirty="0"/>
              <a:t>Lower blood pressure</a:t>
            </a:r>
          </a:p>
          <a:p>
            <a:r>
              <a:rPr lang="en-US" dirty="0"/>
              <a:t>Often second line to ACE inhibitors</a:t>
            </a:r>
          </a:p>
          <a:p>
            <a:r>
              <a:rPr lang="en-US" b="1" i="1" dirty="0"/>
              <a:t>Should not be taken with ACE inhibitors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93825"/>
            <a:ext cx="4038600" cy="4525963"/>
          </a:xfrm>
        </p:spPr>
        <p:txBody>
          <a:bodyPr/>
          <a:lstStyle/>
          <a:p>
            <a:r>
              <a:rPr lang="en-US" dirty="0"/>
              <a:t>Side effects similar to ACE inhibitors with less incidence of cough and angioedema</a:t>
            </a:r>
          </a:p>
          <a:p>
            <a:r>
              <a:rPr lang="en-US" dirty="0"/>
              <a:t>Commonly used ARBs</a:t>
            </a:r>
          </a:p>
          <a:p>
            <a:pPr lvl="1"/>
            <a:r>
              <a:rPr lang="en-US" dirty="0"/>
              <a:t>Losartan (Cozaar)</a:t>
            </a:r>
          </a:p>
          <a:p>
            <a:pPr lvl="1"/>
            <a:r>
              <a:rPr lang="en-US" dirty="0"/>
              <a:t>Valsartan (Diovan)</a:t>
            </a:r>
          </a:p>
          <a:p>
            <a:pPr lvl="1"/>
            <a:r>
              <a:rPr lang="en-US" dirty="0"/>
              <a:t>Irbesartan (Atacand)</a:t>
            </a:r>
          </a:p>
          <a:p>
            <a:pPr lvl="1"/>
            <a:r>
              <a:rPr lang="en-US" dirty="0"/>
              <a:t>Olmesartan (Benicar)</a:t>
            </a:r>
          </a:p>
          <a:p>
            <a:pPr lvl="1"/>
            <a:r>
              <a:rPr lang="en-US" dirty="0"/>
              <a:t>Telmisartan (Micardis)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D8539-D71F-42E3-9B52-5631AED6F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95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Hydralazine/Nitrates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Vasodilators</a:t>
            </a:r>
          </a:p>
          <a:p>
            <a:r>
              <a:rPr lang="en-US" dirty="0"/>
              <a:t>Usually most effective in African Americans with NYHA III-IV who are already on ACE inhibitor and beta blocker</a:t>
            </a:r>
          </a:p>
          <a:p>
            <a:r>
              <a:rPr lang="en-US" dirty="0"/>
              <a:t>Contraindication</a:t>
            </a:r>
          </a:p>
          <a:p>
            <a:pPr lvl="1"/>
            <a:r>
              <a:rPr lang="en-US" dirty="0"/>
              <a:t>Concurrent used of phophodiesterase-5 inhibitors (Viagra, Cialis, Levitra)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Side effects</a:t>
            </a:r>
          </a:p>
          <a:p>
            <a:pPr lvl="1"/>
            <a:r>
              <a:rPr lang="en-US" dirty="0"/>
              <a:t>Headaches</a:t>
            </a:r>
          </a:p>
          <a:p>
            <a:pPr lvl="1"/>
            <a:r>
              <a:rPr lang="en-US" dirty="0"/>
              <a:t>Dizziness</a:t>
            </a:r>
          </a:p>
          <a:p>
            <a:pPr lvl="1"/>
            <a:r>
              <a:rPr lang="en-US" dirty="0"/>
              <a:t>hypotension</a:t>
            </a:r>
          </a:p>
          <a:p>
            <a:pPr lvl="1"/>
            <a:r>
              <a:rPr lang="en-US" dirty="0"/>
              <a:t>Drug induced lupus syndrome (hydralazine)</a:t>
            </a:r>
          </a:p>
          <a:p>
            <a:r>
              <a:rPr lang="en-US" dirty="0"/>
              <a:t>Commonly used vasodilators</a:t>
            </a:r>
          </a:p>
          <a:p>
            <a:pPr lvl="1"/>
            <a:r>
              <a:rPr lang="en-US" dirty="0"/>
              <a:t>Hydralazine</a:t>
            </a:r>
          </a:p>
          <a:p>
            <a:pPr lvl="1"/>
            <a:r>
              <a:rPr lang="en-US" dirty="0"/>
              <a:t>Isosorbide dinitrate (Isordil)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7E30BC-B6BE-41DC-91F6-57C3278C6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Define Congestive Heart Failure</a:t>
            </a:r>
          </a:p>
          <a:p>
            <a:r>
              <a:rPr lang="en-US" dirty="0"/>
              <a:t>Identify the different types of heart failure</a:t>
            </a:r>
          </a:p>
          <a:p>
            <a:r>
              <a:rPr lang="en-US" dirty="0"/>
              <a:t>Review medication used in heart failure</a:t>
            </a:r>
          </a:p>
          <a:p>
            <a:r>
              <a:rPr lang="en-US" dirty="0"/>
              <a:t>Become familiar with labs and imaging used to diagnose and manage heart failure</a:t>
            </a:r>
          </a:p>
          <a:p>
            <a:r>
              <a:rPr lang="en-US" dirty="0"/>
              <a:t>Discuss dietary and lifestyle changes that help manage heart failure</a:t>
            </a:r>
          </a:p>
          <a:p>
            <a:r>
              <a:rPr lang="en-US" dirty="0"/>
              <a:t>Identify Care Management strategies to help decrease ER visits and hospitalizations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150EEB-762D-4ABA-8D4E-681CA1A91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1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Aldosterone Antagonists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798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Potassium sparing diuretics that block aldosterone</a:t>
            </a:r>
          </a:p>
          <a:p>
            <a:r>
              <a:rPr lang="en-US" dirty="0"/>
              <a:t>Need to monitor electrolytes (potassium) and renal function</a:t>
            </a:r>
          </a:p>
          <a:p>
            <a:r>
              <a:rPr lang="en-US" dirty="0"/>
              <a:t>Indications</a:t>
            </a:r>
          </a:p>
          <a:p>
            <a:pPr lvl="1"/>
            <a:r>
              <a:rPr lang="en-US" dirty="0"/>
              <a:t>LVEF ≤ 30% &amp; NYHA II (some symptoms)</a:t>
            </a:r>
          </a:p>
          <a:p>
            <a:pPr lvl="1"/>
            <a:r>
              <a:rPr lang="en-US" dirty="0"/>
              <a:t>LVEF &lt; 35% &amp; NYHA III-IV (moderate to severe)</a:t>
            </a:r>
          </a:p>
          <a:p>
            <a:pPr lvl="1"/>
            <a:r>
              <a:rPr lang="en-US" dirty="0"/>
              <a:t>LVEF ≤ 40% &amp; post-MI, on therapeutic ACE inhibitors and symptomatic HF or DM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Side Effects</a:t>
            </a:r>
          </a:p>
          <a:p>
            <a:pPr lvl="1"/>
            <a:r>
              <a:rPr lang="en-US" dirty="0"/>
              <a:t>Hyperkalemia</a:t>
            </a:r>
          </a:p>
          <a:p>
            <a:pPr lvl="1"/>
            <a:r>
              <a:rPr lang="en-US" dirty="0"/>
              <a:t>Hirsutism</a:t>
            </a:r>
          </a:p>
          <a:p>
            <a:pPr lvl="1"/>
            <a:r>
              <a:rPr lang="en-US" dirty="0"/>
              <a:t>Gynecomastia</a:t>
            </a:r>
          </a:p>
          <a:p>
            <a:r>
              <a:rPr lang="en-US" dirty="0"/>
              <a:t>Contraindications</a:t>
            </a:r>
          </a:p>
          <a:p>
            <a:pPr lvl="1"/>
            <a:r>
              <a:rPr lang="en-US" dirty="0"/>
              <a:t>Potassium &gt; 5</a:t>
            </a:r>
          </a:p>
          <a:p>
            <a:pPr lvl="1"/>
            <a:r>
              <a:rPr lang="en-US" dirty="0"/>
              <a:t>Serum creatinine &gt; 2.5</a:t>
            </a:r>
          </a:p>
          <a:p>
            <a:pPr lvl="1"/>
            <a:r>
              <a:rPr lang="en-US" dirty="0"/>
              <a:t>GFR &lt; 30</a:t>
            </a:r>
          </a:p>
          <a:p>
            <a:r>
              <a:rPr lang="en-US" dirty="0"/>
              <a:t>Common Aldosterone Antagonists</a:t>
            </a:r>
          </a:p>
          <a:p>
            <a:pPr lvl="1"/>
            <a:r>
              <a:rPr lang="en-US" dirty="0"/>
              <a:t>Spironolactone (Aldactone)</a:t>
            </a:r>
          </a:p>
          <a:p>
            <a:pPr lvl="1"/>
            <a:r>
              <a:rPr lang="en-US" dirty="0"/>
              <a:t>Eplerenone (Inspra)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05DF2-DCC7-4988-92A5-6B422CBCE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25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Diuretics (“water pills”)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Used to improve symptoms if CHF</a:t>
            </a:r>
          </a:p>
          <a:p>
            <a:pPr lvl="1"/>
            <a:r>
              <a:rPr lang="en-US" dirty="0"/>
              <a:t>Shortness of breath</a:t>
            </a:r>
          </a:p>
          <a:p>
            <a:pPr lvl="1"/>
            <a:r>
              <a:rPr lang="en-US" dirty="0"/>
              <a:t>Edema</a:t>
            </a:r>
          </a:p>
          <a:p>
            <a:pPr lvl="1"/>
            <a:r>
              <a:rPr lang="en-US" dirty="0"/>
              <a:t>fatigue</a:t>
            </a:r>
          </a:p>
          <a:p>
            <a:r>
              <a:rPr lang="en-US" dirty="0"/>
              <a:t>Act on different sections of the kidneys to remove sodium and water</a:t>
            </a:r>
          </a:p>
          <a:p>
            <a:r>
              <a:rPr lang="en-US" dirty="0"/>
              <a:t>Reduce volume overload</a:t>
            </a:r>
          </a:p>
          <a:p>
            <a:r>
              <a:rPr lang="en-US" dirty="0"/>
              <a:t>Types of diuretics</a:t>
            </a:r>
          </a:p>
          <a:p>
            <a:pPr lvl="1"/>
            <a:r>
              <a:rPr lang="en-US" dirty="0"/>
              <a:t>Loop</a:t>
            </a:r>
          </a:p>
          <a:p>
            <a:pPr lvl="1"/>
            <a:r>
              <a:rPr lang="en-US" dirty="0"/>
              <a:t>Thiazides</a:t>
            </a:r>
          </a:p>
          <a:p>
            <a:pPr lvl="1"/>
            <a:r>
              <a:rPr lang="en-US" dirty="0"/>
              <a:t>Potassium-sparing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0C9837-4A27-4A68-ADC8-7AFDE138D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Diuretics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0" y="1206500"/>
            <a:ext cx="4038600" cy="501854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Monitor </a:t>
            </a:r>
          </a:p>
          <a:p>
            <a:pPr lvl="1"/>
            <a:r>
              <a:rPr lang="en-US" dirty="0"/>
              <a:t>electrolytes (K, Na, Mg)</a:t>
            </a:r>
          </a:p>
          <a:p>
            <a:pPr lvl="1"/>
            <a:r>
              <a:rPr lang="en-US" dirty="0"/>
              <a:t>Renal function</a:t>
            </a:r>
          </a:p>
          <a:p>
            <a:pPr lvl="1"/>
            <a:r>
              <a:rPr lang="en-US" dirty="0"/>
              <a:t>Daily weights</a:t>
            </a:r>
          </a:p>
          <a:p>
            <a:r>
              <a:rPr lang="en-US" dirty="0"/>
              <a:t>Side effects:</a:t>
            </a:r>
          </a:p>
          <a:p>
            <a:pPr lvl="1"/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dirty="0">
                <a:sym typeface="Wingdings"/>
              </a:rPr>
              <a:t> potassium, magnesium &amp; calcium</a:t>
            </a:r>
          </a:p>
          <a:p>
            <a:pPr lvl="1"/>
            <a:r>
              <a:rPr lang="en-US" dirty="0">
                <a:sym typeface="Wingdings"/>
              </a:rPr>
              <a:t>Hyperuricemia</a:t>
            </a:r>
          </a:p>
          <a:p>
            <a:pPr lvl="1"/>
            <a:r>
              <a:rPr lang="en-US" dirty="0">
                <a:sym typeface="Wingdings"/>
              </a:rPr>
              <a:t>Dizziness</a:t>
            </a:r>
          </a:p>
          <a:p>
            <a:pPr lvl="1"/>
            <a:r>
              <a:rPr lang="en-US" dirty="0">
                <a:sym typeface="Wingdings"/>
              </a:rPr>
              <a:t>Hypotension</a:t>
            </a:r>
          </a:p>
          <a:p>
            <a:pPr lvl="1"/>
            <a:r>
              <a:rPr lang="en-US" dirty="0">
                <a:sym typeface="Wingdings"/>
              </a:rPr>
              <a:t>tinnitus</a:t>
            </a:r>
            <a:endParaRPr lang="en-US" dirty="0"/>
          </a:p>
          <a:p>
            <a:r>
              <a:rPr lang="en-US" dirty="0"/>
              <a:t>Precautions</a:t>
            </a:r>
          </a:p>
          <a:p>
            <a:pPr lvl="1"/>
            <a:r>
              <a:rPr lang="en-US" dirty="0"/>
              <a:t>Sulfa allergy</a:t>
            </a:r>
          </a:p>
          <a:p>
            <a:pPr lvl="1"/>
            <a:r>
              <a:rPr lang="en-US" dirty="0"/>
              <a:t>Gout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7000" y="1206500"/>
            <a:ext cx="4038600" cy="501854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Loop diuretics</a:t>
            </a:r>
          </a:p>
          <a:p>
            <a:pPr lvl="1"/>
            <a:r>
              <a:rPr lang="en-US" dirty="0"/>
              <a:t>Furosemide (Lasix)</a:t>
            </a:r>
          </a:p>
          <a:p>
            <a:pPr lvl="1"/>
            <a:r>
              <a:rPr lang="en-US" dirty="0"/>
              <a:t>Torsemide (Demadex)</a:t>
            </a:r>
          </a:p>
          <a:p>
            <a:pPr lvl="1"/>
            <a:r>
              <a:rPr lang="en-US" dirty="0"/>
              <a:t>Bumetanide (Bumex)</a:t>
            </a:r>
          </a:p>
          <a:p>
            <a:pPr marL="342900" lvl="1" indent="-342900">
              <a:buFont typeface="Arial"/>
              <a:buChar char="•"/>
            </a:pPr>
            <a:r>
              <a:rPr lang="en-US" sz="2800" dirty="0"/>
              <a:t>Thiazide diuretics</a:t>
            </a:r>
          </a:p>
          <a:p>
            <a:pPr marL="742950" lvl="2" indent="-342900"/>
            <a:r>
              <a:rPr lang="en-US" dirty="0"/>
              <a:t>Hydrochlorothiazide (Hydrodiuril)</a:t>
            </a:r>
          </a:p>
          <a:p>
            <a:pPr marL="742950" lvl="2" indent="-342900"/>
            <a:r>
              <a:rPr lang="en-US" dirty="0"/>
              <a:t>Chlorothiazide (Diuril)</a:t>
            </a:r>
          </a:p>
          <a:p>
            <a:pPr marL="742950" lvl="2" indent="-342900"/>
            <a:r>
              <a:rPr lang="en-US" dirty="0"/>
              <a:t>Chlorthalidone (Hygroton)</a:t>
            </a:r>
          </a:p>
          <a:p>
            <a:pPr marL="742950" lvl="2" indent="-342900"/>
            <a:r>
              <a:rPr lang="en-US" dirty="0"/>
              <a:t>Indapamide (Lozol)</a:t>
            </a:r>
          </a:p>
          <a:p>
            <a:pPr marL="742950" lvl="2" indent="-342900"/>
            <a:r>
              <a:rPr lang="en-US" dirty="0"/>
              <a:t>Metolazone (Zaroxolyn)</a:t>
            </a:r>
          </a:p>
          <a:p>
            <a:r>
              <a:rPr lang="en-US" dirty="0"/>
              <a:t>Potassium-sparing diuretics</a:t>
            </a:r>
          </a:p>
          <a:p>
            <a:pPr lvl="1"/>
            <a:r>
              <a:rPr lang="en-US" dirty="0"/>
              <a:t>Amiloride</a:t>
            </a:r>
          </a:p>
          <a:p>
            <a:pPr lvl="1"/>
            <a:r>
              <a:rPr lang="en-US" dirty="0"/>
              <a:t>Eplerenone (Inspra)</a:t>
            </a:r>
          </a:p>
          <a:p>
            <a:pPr lvl="1"/>
            <a:r>
              <a:rPr lang="en-US" dirty="0"/>
              <a:t>Spironolactone (Aldactone)</a:t>
            </a:r>
          </a:p>
          <a:p>
            <a:pPr lvl="1"/>
            <a:r>
              <a:rPr lang="en-US" dirty="0"/>
              <a:t>Triamterene (Dyrenium)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B912D1-1A89-4EE0-AB79-4966E9910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37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Digoxin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700" y="11811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Improves pump filling</a:t>
            </a:r>
          </a:p>
          <a:p>
            <a:r>
              <a:rPr lang="en-US" dirty="0"/>
              <a:t>Improves heart failure symptoms</a:t>
            </a:r>
          </a:p>
          <a:p>
            <a:r>
              <a:rPr lang="en-US" dirty="0"/>
              <a:t>First line for HF with atrial fibrillation</a:t>
            </a:r>
          </a:p>
          <a:p>
            <a:r>
              <a:rPr lang="en-US" dirty="0"/>
              <a:t>Monitoring</a:t>
            </a:r>
          </a:p>
          <a:p>
            <a:pPr lvl="1"/>
            <a:r>
              <a:rPr lang="en-US" dirty="0"/>
              <a:t>Digoxin level: target 0.5-0.8 mcg/mL</a:t>
            </a:r>
          </a:p>
          <a:p>
            <a:pPr lvl="1"/>
            <a:r>
              <a:rPr lang="en-US" dirty="0"/>
              <a:t>Electrolytes (K, Mg, Ca)</a:t>
            </a:r>
          </a:p>
          <a:p>
            <a:pPr lvl="1"/>
            <a:r>
              <a:rPr lang="en-US" dirty="0"/>
              <a:t>Renal function	</a:t>
            </a:r>
          </a:p>
          <a:p>
            <a:r>
              <a:rPr lang="en-US" dirty="0"/>
              <a:t>Who should take Digoxin</a:t>
            </a:r>
          </a:p>
          <a:p>
            <a:pPr lvl="1"/>
            <a:r>
              <a:rPr lang="en-US" dirty="0"/>
              <a:t>LVEF ≤ 40%</a:t>
            </a:r>
          </a:p>
          <a:p>
            <a:pPr lvl="1"/>
            <a:r>
              <a:rPr lang="en-US" dirty="0"/>
              <a:t>On standard HF therapy</a:t>
            </a:r>
          </a:p>
          <a:p>
            <a:pPr lvl="1"/>
            <a:r>
              <a:rPr lang="en-US" dirty="0"/>
              <a:t>With persistent symptoms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3250" y="11811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Side effects</a:t>
            </a:r>
          </a:p>
          <a:p>
            <a:pPr lvl="1"/>
            <a:r>
              <a:rPr lang="en-US" dirty="0"/>
              <a:t>Nausea/vomiting</a:t>
            </a:r>
          </a:p>
          <a:p>
            <a:pPr lvl="1"/>
            <a:r>
              <a:rPr lang="en-US" dirty="0"/>
              <a:t>Bradycardia</a:t>
            </a:r>
          </a:p>
          <a:p>
            <a:pPr lvl="1"/>
            <a:r>
              <a:rPr lang="en-US" dirty="0"/>
              <a:t>Visual disturbances</a:t>
            </a:r>
          </a:p>
          <a:p>
            <a:pPr lvl="1"/>
            <a:r>
              <a:rPr lang="en-US" dirty="0"/>
              <a:t>Diarrhea</a:t>
            </a:r>
          </a:p>
          <a:p>
            <a:pPr lvl="1"/>
            <a:r>
              <a:rPr lang="en-US" dirty="0"/>
              <a:t>Arrhythmias</a:t>
            </a:r>
          </a:p>
          <a:p>
            <a:r>
              <a:rPr lang="en-US" dirty="0"/>
              <a:t>Toxicity treatment</a:t>
            </a:r>
          </a:p>
          <a:p>
            <a:pPr lvl="1"/>
            <a:r>
              <a:rPr lang="en-US" dirty="0"/>
              <a:t>Symptomatic control</a:t>
            </a:r>
          </a:p>
          <a:p>
            <a:pPr lvl="1"/>
            <a:r>
              <a:rPr lang="en-US" dirty="0"/>
              <a:t>Digibind: antidote made of sheep antibodies</a:t>
            </a:r>
          </a:p>
          <a:p>
            <a:pPr lvl="1"/>
            <a:r>
              <a:rPr lang="en-US" dirty="0"/>
              <a:t>Cholestyramine or activated charcoal</a:t>
            </a:r>
          </a:p>
          <a:p>
            <a:r>
              <a:rPr lang="en-US" b="1" i="1" dirty="0"/>
              <a:t>Reduces hospitalizations</a:t>
            </a:r>
            <a:endParaRPr lang="en-US" dirty="0"/>
          </a:p>
          <a:p>
            <a:r>
              <a:rPr lang="en-US" dirty="0"/>
              <a:t>Does not improve morbidity/mortality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78707-8FFD-4692-B788-FCCDD6842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5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Medications to Treat CHF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Entresto (valsartan/sacubitril)	</a:t>
            </a:r>
          </a:p>
          <a:p>
            <a:pPr lvl="1"/>
            <a:r>
              <a:rPr lang="en-US" dirty="0"/>
              <a:t>Angiotensin receptor-neprilysin inhibitor (ARNI)</a:t>
            </a:r>
          </a:p>
          <a:p>
            <a:pPr lvl="1"/>
            <a:r>
              <a:rPr lang="en-US" b="1" i="1" dirty="0"/>
              <a:t>Shown to reduce hospitalizations</a:t>
            </a:r>
          </a:p>
          <a:p>
            <a:pPr lvl="1"/>
            <a:r>
              <a:rPr lang="en-US" dirty="0"/>
              <a:t>Do not give with or within 36 hours of the last dose of ACE inhibitor</a:t>
            </a:r>
          </a:p>
          <a:p>
            <a:pPr lvl="1"/>
            <a:r>
              <a:rPr lang="en-US" dirty="0"/>
              <a:t>Avoid in patients with history of angioedema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Corlanor (ivabradine)</a:t>
            </a:r>
          </a:p>
          <a:p>
            <a:pPr lvl="1"/>
            <a:r>
              <a:rPr lang="en-US" dirty="0"/>
              <a:t>Sinoatrial node modulator</a:t>
            </a:r>
          </a:p>
          <a:p>
            <a:pPr lvl="1"/>
            <a:r>
              <a:rPr lang="en-US" dirty="0"/>
              <a:t>Uses in patients with symptomatic, stable chronic HFrEF on beta blocker, in sinus rhythm with HR ≥ 70 at rest</a:t>
            </a:r>
          </a:p>
          <a:p>
            <a:pPr lvl="1"/>
            <a:r>
              <a:rPr lang="en-US" dirty="0"/>
              <a:t>Shown to reduce hospitalizations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37471A-02CE-4064-8309-50F38144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41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Medications to Use with Caution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Anti-arrhythmics (quinidine, sotalol, ibutilide)</a:t>
            </a:r>
          </a:p>
          <a:p>
            <a:pPr lvl="1"/>
            <a:r>
              <a:rPr lang="en-US" dirty="0"/>
              <a:t>cardiodepressant</a:t>
            </a:r>
          </a:p>
          <a:p>
            <a:r>
              <a:rPr lang="en-US" dirty="0"/>
              <a:t>Calcium channel blockers</a:t>
            </a:r>
          </a:p>
          <a:p>
            <a:pPr lvl="1"/>
            <a:r>
              <a:rPr lang="en-US" dirty="0"/>
              <a:t>Non-dihydropyridines (verapamil, diltiazem)</a:t>
            </a:r>
          </a:p>
          <a:p>
            <a:pPr lvl="1"/>
            <a:r>
              <a:rPr lang="en-US" dirty="0"/>
              <a:t>Worsening heart failure</a:t>
            </a:r>
          </a:p>
          <a:p>
            <a:r>
              <a:rPr lang="en-US" b="1" dirty="0"/>
              <a:t>NSAIDs</a:t>
            </a:r>
            <a:r>
              <a:rPr lang="en-US" dirty="0"/>
              <a:t> (ibuprofen, naproxen, diclofenac, meloxicam)</a:t>
            </a:r>
          </a:p>
          <a:p>
            <a:pPr lvl="1"/>
            <a:r>
              <a:rPr lang="en-US" dirty="0"/>
              <a:t>Sodium retention</a:t>
            </a:r>
          </a:p>
          <a:p>
            <a:pPr lvl="1"/>
            <a:r>
              <a:rPr lang="en-US" dirty="0"/>
              <a:t>Increase toxicity of diuretics and ACE inhibitors</a:t>
            </a:r>
          </a:p>
          <a:p>
            <a:r>
              <a:rPr lang="en-US" dirty="0"/>
              <a:t>Thiazolidinediones (TZDs) (pioglitazone, rosiglitazone)</a:t>
            </a:r>
          </a:p>
          <a:p>
            <a:pPr lvl="1"/>
            <a:r>
              <a:rPr lang="en-US" dirty="0"/>
              <a:t>Used in diabetes</a:t>
            </a:r>
          </a:p>
          <a:p>
            <a:pPr lvl="1"/>
            <a:r>
              <a:rPr lang="en-US" dirty="0"/>
              <a:t>Cause worsening heart failure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36272-3526-48AE-BA62-5966F8904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94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Labs and Imaging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CBC</a:t>
            </a:r>
          </a:p>
          <a:p>
            <a:pPr lvl="1"/>
            <a:r>
              <a:rPr lang="en-US" dirty="0"/>
              <a:t>Little diagnostic help</a:t>
            </a:r>
          </a:p>
          <a:p>
            <a:pPr lvl="1"/>
            <a:r>
              <a:rPr lang="en-US" dirty="0"/>
              <a:t>Aids in assessment of anemia which exacerbates HF</a:t>
            </a:r>
          </a:p>
          <a:p>
            <a:pPr lvl="1"/>
            <a:r>
              <a:rPr lang="en-US" dirty="0"/>
              <a:t>Consider evaluation for iron deficiency</a:t>
            </a:r>
          </a:p>
          <a:p>
            <a:r>
              <a:rPr lang="en-US" dirty="0"/>
              <a:t>Electrolytes: BMP &amp; Mg</a:t>
            </a:r>
          </a:p>
          <a:p>
            <a:pPr lvl="1"/>
            <a:r>
              <a:rPr lang="en-US" dirty="0"/>
              <a:t>Affected by medications</a:t>
            </a:r>
          </a:p>
          <a:p>
            <a:pPr lvl="1"/>
            <a:r>
              <a:rPr lang="en-US" dirty="0"/>
              <a:t>May fluctuate with fluid status and diet</a:t>
            </a:r>
          </a:p>
          <a:p>
            <a:r>
              <a:rPr lang="en-US" dirty="0"/>
              <a:t>B-type natriuretic peptide</a:t>
            </a:r>
          </a:p>
          <a:p>
            <a:pPr lvl="1"/>
            <a:r>
              <a:rPr lang="en-US" dirty="0"/>
              <a:t>BNP or NT-proBNP</a:t>
            </a:r>
          </a:p>
          <a:p>
            <a:pPr lvl="1"/>
            <a:r>
              <a:rPr lang="en-US" dirty="0"/>
              <a:t>Used in acute setting to differentiate between ambiguous causes of SOB</a:t>
            </a:r>
          </a:p>
          <a:p>
            <a:pPr lvl="1"/>
            <a:r>
              <a:rPr lang="en-US" dirty="0"/>
              <a:t>&lt;100 pg/ml HF unlikely, &gt;500 pg/ml HF likely</a:t>
            </a:r>
          </a:p>
          <a:p>
            <a:pPr lvl="1"/>
            <a:r>
              <a:rPr lang="en-US" dirty="0"/>
              <a:t>Reference range depends on assay used, must know values for your lab</a:t>
            </a:r>
          </a:p>
          <a:p>
            <a:pPr lvl="1"/>
            <a:r>
              <a:rPr lang="en-US" dirty="0"/>
              <a:t>May be used to monitor progress after hospitalization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Renal function: BUN/creatinine</a:t>
            </a:r>
          </a:p>
          <a:p>
            <a:pPr lvl="1"/>
            <a:r>
              <a:rPr lang="en-US" dirty="0"/>
              <a:t>May worsen with over aggressive diuresis</a:t>
            </a:r>
          </a:p>
          <a:p>
            <a:r>
              <a:rPr lang="en-US" dirty="0"/>
              <a:t>Liver Function</a:t>
            </a:r>
          </a:p>
          <a:p>
            <a:pPr lvl="1"/>
            <a:r>
              <a:rPr lang="en-US" dirty="0"/>
              <a:t>Usually normal but may increase with liver congestion from fluid</a:t>
            </a:r>
          </a:p>
          <a:p>
            <a:r>
              <a:rPr lang="en-US" dirty="0"/>
              <a:t>Chest X-Ray</a:t>
            </a:r>
          </a:p>
          <a:p>
            <a:pPr lvl="1"/>
            <a:r>
              <a:rPr lang="en-US" dirty="0"/>
              <a:t>Cardiomegaly</a:t>
            </a:r>
          </a:p>
          <a:p>
            <a:pPr lvl="1"/>
            <a:r>
              <a:rPr lang="en-US" dirty="0"/>
              <a:t>Pleural effusions</a:t>
            </a:r>
          </a:p>
          <a:p>
            <a:pPr lvl="1"/>
            <a:r>
              <a:rPr lang="en-US" dirty="0"/>
              <a:t>Interstitial edema</a:t>
            </a:r>
          </a:p>
          <a:p>
            <a:r>
              <a:rPr lang="en-US" dirty="0"/>
              <a:t>Echocardiography</a:t>
            </a:r>
          </a:p>
          <a:p>
            <a:pPr lvl="1"/>
            <a:r>
              <a:rPr lang="en-US" dirty="0"/>
              <a:t>Preferred examination in CHF</a:t>
            </a:r>
          </a:p>
          <a:p>
            <a:pPr lvl="1"/>
            <a:r>
              <a:rPr lang="en-US" dirty="0"/>
              <a:t>Assesses systolic and diastolic LV function</a:t>
            </a:r>
          </a:p>
          <a:p>
            <a:pPr lvl="1"/>
            <a:r>
              <a:rPr lang="en-US" dirty="0"/>
              <a:t>Assesses cardiac output, ejection fraction</a:t>
            </a:r>
          </a:p>
          <a:p>
            <a:pPr lvl="1"/>
            <a:r>
              <a:rPr lang="en-US" dirty="0"/>
              <a:t>Identified valvular heart disease</a:t>
            </a:r>
          </a:p>
          <a:p>
            <a:pPr lvl="1"/>
            <a:r>
              <a:rPr lang="en-US" dirty="0"/>
              <a:t>Results difficult to interpret in patients with lung disease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51B233-4E37-49E7-9355-153EB3EE1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0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Limit Salt</a:t>
            </a:r>
          </a:p>
          <a:p>
            <a:pPr lvl="1"/>
            <a:r>
              <a:rPr lang="en-US" dirty="0"/>
              <a:t>Helps avoid fluid build up</a:t>
            </a:r>
          </a:p>
          <a:p>
            <a:pPr lvl="1"/>
            <a:r>
              <a:rPr lang="en-US" dirty="0"/>
              <a:t>Low salt diet recommended, often limited to 2000mg daily</a:t>
            </a:r>
          </a:p>
          <a:p>
            <a:pPr lvl="1"/>
            <a:r>
              <a:rPr lang="en-US" dirty="0"/>
              <a:t>Most foods are prepared with salt</a:t>
            </a:r>
          </a:p>
          <a:p>
            <a:pPr lvl="1"/>
            <a:r>
              <a:rPr lang="en-US" dirty="0"/>
              <a:t>Avoid processed foods</a:t>
            </a:r>
          </a:p>
          <a:p>
            <a:pPr lvl="1"/>
            <a:r>
              <a:rPr lang="en-US" dirty="0"/>
              <a:t>Avoid fast food meals (including frozen dinners)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Avoid excess fluids</a:t>
            </a:r>
          </a:p>
          <a:p>
            <a:pPr lvl="1"/>
            <a:r>
              <a:rPr lang="en-US" dirty="0"/>
              <a:t>Water, soda, coffee, other beverages</a:t>
            </a:r>
          </a:p>
          <a:p>
            <a:pPr lvl="1"/>
            <a:r>
              <a:rPr lang="en-US" dirty="0"/>
              <a:t>Foods like soup that are mostly liquid</a:t>
            </a:r>
          </a:p>
          <a:p>
            <a:pPr lvl="1"/>
            <a:r>
              <a:rPr lang="en-US" dirty="0"/>
              <a:t>Patients may have fluid restriction</a:t>
            </a:r>
          </a:p>
          <a:p>
            <a:r>
              <a:rPr lang="en-US" dirty="0"/>
              <a:t>Monitor weight </a:t>
            </a:r>
          </a:p>
          <a:p>
            <a:pPr lvl="1"/>
            <a:r>
              <a:rPr lang="en-US" dirty="0"/>
              <a:t>Weight gain of 2-3 pounds in 1 day or 5  pounds in 1 week should be reported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EE6A9-1029-4AC7-A461-F2DB2ED76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5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CHF (cont’d)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84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Maintain an active lifestyle</a:t>
            </a:r>
          </a:p>
          <a:p>
            <a:pPr lvl="1"/>
            <a:r>
              <a:rPr lang="en-US" dirty="0"/>
              <a:t>Mild to moderate activity</a:t>
            </a:r>
          </a:p>
          <a:p>
            <a:pPr lvl="1"/>
            <a:r>
              <a:rPr lang="en-US" dirty="0"/>
              <a:t>Walking program</a:t>
            </a:r>
          </a:p>
          <a:p>
            <a:pPr lvl="1"/>
            <a:r>
              <a:rPr lang="en-US" dirty="0"/>
              <a:t>Cardiac rehab may be an option</a:t>
            </a:r>
          </a:p>
          <a:p>
            <a:r>
              <a:rPr lang="en-US" dirty="0"/>
              <a:t>Avoid smoking/tobacco</a:t>
            </a:r>
          </a:p>
          <a:p>
            <a:pPr lvl="1"/>
            <a:r>
              <a:rPr lang="en-US" dirty="0"/>
              <a:t>Cigarettes, cigars, pipes</a:t>
            </a:r>
          </a:p>
          <a:p>
            <a:pPr lvl="1"/>
            <a:r>
              <a:rPr lang="en-US" dirty="0"/>
              <a:t>eCigs</a:t>
            </a:r>
          </a:p>
          <a:p>
            <a:pPr lvl="1"/>
            <a:r>
              <a:rPr lang="en-US" dirty="0"/>
              <a:t>Chewing tobacco</a:t>
            </a:r>
          </a:p>
          <a:p>
            <a:r>
              <a:rPr lang="en-US" dirty="0"/>
              <a:t>Abstain from alcohol</a:t>
            </a:r>
          </a:p>
          <a:p>
            <a:r>
              <a:rPr lang="en-US" dirty="0"/>
              <a:t>Avoid recreational drugs</a:t>
            </a:r>
          </a:p>
        </p:txBody>
      </p:sp>
      <p:pic>
        <p:nvPicPr>
          <p:cNvPr id="4" name="Picture 3" descr="th-3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638"/>
            <a:ext cx="3218686" cy="2136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1500" y="3605214"/>
            <a:ext cx="4152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Gabriola"/>
                <a:ea typeface="Lucida Grande"/>
                <a:cs typeface="Gabriola"/>
              </a:rPr>
              <a:t>⌘</a:t>
            </a:r>
            <a:r>
              <a:rPr lang="en-US" sz="2800" dirty="0">
                <a:solidFill>
                  <a:srgbClr val="0000FF"/>
                </a:solidFill>
                <a:latin typeface="Gabriola"/>
                <a:cs typeface="Gabriola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Gabriola"/>
                <a:cs typeface="Gabriola"/>
              </a:rPr>
              <a:t>Remember the Patient Centered  Approach</a:t>
            </a:r>
          </a:p>
          <a:p>
            <a:r>
              <a:rPr lang="en-US" sz="2800" b="1" dirty="0">
                <a:solidFill>
                  <a:srgbClr val="0000FF"/>
                </a:solidFill>
                <a:latin typeface="Gabriola"/>
                <a:ea typeface="Lucida Grande"/>
                <a:cs typeface="Gabriola"/>
              </a:rPr>
              <a:t>⌘ </a:t>
            </a:r>
            <a:r>
              <a:rPr lang="en-US" sz="2800" b="1" dirty="0">
                <a:solidFill>
                  <a:srgbClr val="0000FF"/>
                </a:solidFill>
                <a:latin typeface="Gabriola"/>
                <a:cs typeface="Gabriola"/>
              </a:rPr>
              <a:t>Incorporate assessment of mood to guide care</a:t>
            </a:r>
          </a:p>
          <a:p>
            <a:r>
              <a:rPr lang="en-US" sz="2800" b="1" dirty="0">
                <a:solidFill>
                  <a:srgbClr val="0000FF"/>
                </a:solidFill>
                <a:latin typeface="Gabriola"/>
                <a:ea typeface="Lucida Grande"/>
                <a:cs typeface="Gabriola"/>
              </a:rPr>
              <a:t>⌘ </a:t>
            </a:r>
            <a:r>
              <a:rPr lang="en-US" sz="2800" b="1" dirty="0">
                <a:solidFill>
                  <a:srgbClr val="0000FF"/>
                </a:solidFill>
                <a:latin typeface="Gabriola"/>
                <a:cs typeface="Gabriola"/>
              </a:rPr>
              <a:t>Use motivational Interviewing techniques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1A279F-99C7-4CE9-BCD5-EA549B96C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78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Medication Side Effects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Dizziness upon waking</a:t>
            </a:r>
          </a:p>
          <a:p>
            <a:pPr lvl="1"/>
            <a:r>
              <a:rPr lang="en-US" dirty="0"/>
              <a:t>10 ankle pumps back and forth before standing up</a:t>
            </a:r>
          </a:p>
          <a:p>
            <a:pPr lvl="1"/>
            <a:r>
              <a:rPr lang="en-US" dirty="0"/>
              <a:t>Sit on edge of bed for 1 min before standing and rising</a:t>
            </a:r>
          </a:p>
          <a:p>
            <a:r>
              <a:rPr lang="en-US" dirty="0"/>
              <a:t>Wheezing</a:t>
            </a:r>
          </a:p>
          <a:p>
            <a:pPr lvl="1"/>
            <a:r>
              <a:rPr lang="en-US" dirty="0"/>
              <a:t>Might be from B-blocker</a:t>
            </a:r>
          </a:p>
          <a:p>
            <a:pPr lvl="1"/>
            <a:r>
              <a:rPr lang="en-US" dirty="0"/>
              <a:t>Underlying lung disease</a:t>
            </a:r>
          </a:p>
          <a:p>
            <a:r>
              <a:rPr lang="en-US" dirty="0"/>
              <a:t>Skipping diuretics</a:t>
            </a:r>
          </a:p>
          <a:p>
            <a:pPr lvl="1"/>
            <a:r>
              <a:rPr lang="en-US" dirty="0"/>
              <a:t>Assess mobility and need for aids (Urinal, commode)</a:t>
            </a:r>
          </a:p>
          <a:p>
            <a:pPr lvl="1"/>
            <a:r>
              <a:rPr lang="en-US" dirty="0"/>
              <a:t>Develop of plan for travel/appointment days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768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Cough</a:t>
            </a:r>
          </a:p>
          <a:p>
            <a:pPr lvl="1"/>
            <a:r>
              <a:rPr lang="en-US" dirty="0"/>
              <a:t>Fluid retention</a:t>
            </a:r>
          </a:p>
          <a:p>
            <a:pPr lvl="1"/>
            <a:r>
              <a:rPr lang="en-US" dirty="0"/>
              <a:t>ACE inhibitor</a:t>
            </a:r>
          </a:p>
          <a:p>
            <a:pPr lvl="1"/>
            <a:r>
              <a:rPr lang="en-US" dirty="0"/>
              <a:t>Underlying lung disease</a:t>
            </a:r>
          </a:p>
          <a:p>
            <a:r>
              <a:rPr lang="en-US" dirty="0"/>
              <a:t>Increased edema</a:t>
            </a:r>
          </a:p>
          <a:p>
            <a:pPr lvl="1"/>
            <a:r>
              <a:rPr lang="en-US" dirty="0"/>
              <a:t>Taking NSAID?</a:t>
            </a:r>
          </a:p>
          <a:p>
            <a:pPr lvl="1"/>
            <a:r>
              <a:rPr lang="en-US" dirty="0"/>
              <a:t>Review diet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 descr="Screen Shot 2018-03-10 at 2.06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132732"/>
            <a:ext cx="2882900" cy="2175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D949F-C81E-416D-A9A8-B8CF14F90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30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What is Congestive Heart</a:t>
            </a:r>
            <a:br>
              <a:rPr lang="en-US" sz="4000" dirty="0"/>
            </a:br>
            <a:r>
              <a:rPr lang="en-US" sz="4000" dirty="0"/>
              <a:t> Failure (CHF)?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Complex clinical syndrome </a:t>
            </a:r>
          </a:p>
          <a:p>
            <a:r>
              <a:rPr lang="en-US" dirty="0"/>
              <a:t>Results from functional or structural cardiac disorders</a:t>
            </a:r>
          </a:p>
          <a:p>
            <a:r>
              <a:rPr lang="en-US" dirty="0"/>
              <a:t>Weakened heart muscles</a:t>
            </a:r>
          </a:p>
          <a:p>
            <a:r>
              <a:rPr lang="en-US" dirty="0"/>
              <a:t>Impaired ventricular ability to fill with or eject blood</a:t>
            </a:r>
          </a:p>
          <a:p>
            <a:r>
              <a:rPr lang="en-US" dirty="0"/>
              <a:t>Heart cannot pump enough blood to meet the body’s demand for blood and oxygen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B2AA8A-359B-4FF9-936A-68D8D3529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21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Sodium</a:t>
            </a:r>
          </a:p>
        </p:txBody>
      </p:sp>
      <p:pic>
        <p:nvPicPr>
          <p:cNvPr id="6" name="Content Placeholder 5" descr="Screen Shot 2017-11-26 at 12.19.1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757" b="-20757"/>
          <a:stretch>
            <a:fillRect/>
          </a:stretch>
        </p:blipFill>
        <p:spPr>
          <a:xfrm>
            <a:off x="457200" y="1637548"/>
            <a:ext cx="8229600" cy="452596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A6B1D8-1B4A-41A7-8951-8E31C25D7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658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Sodium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“Reduced sodium”</a:t>
            </a:r>
          </a:p>
          <a:p>
            <a:pPr lvl="1"/>
            <a:r>
              <a:rPr lang="en-US" dirty="0"/>
              <a:t>The product contains at least 25% less sodium per serving compared to the regular version</a:t>
            </a:r>
          </a:p>
          <a:p>
            <a:r>
              <a:rPr lang="en-US" dirty="0"/>
              <a:t>“Light in sodium” or “lightly salted”</a:t>
            </a:r>
          </a:p>
          <a:p>
            <a:pPr lvl="1"/>
            <a:r>
              <a:rPr lang="en-US" dirty="0"/>
              <a:t>The product contains 50% less sodium per serving compared to the regular version</a:t>
            </a:r>
          </a:p>
          <a:p>
            <a:r>
              <a:rPr lang="en-US" dirty="0"/>
              <a:t>“Unsalted,” “without added salt,” and “no salt added”</a:t>
            </a:r>
          </a:p>
          <a:p>
            <a:pPr lvl="1"/>
            <a:r>
              <a:rPr lang="en-US" dirty="0"/>
              <a:t>No salt was used in the processing of the product, when the product would normally be processed with salt (e.g. unsalted pretzels vs. regular pretzels)</a:t>
            </a:r>
          </a:p>
          <a:p>
            <a:pPr lvl="1"/>
            <a:r>
              <a:rPr lang="en-US" dirty="0"/>
              <a:t>Does not guarantee that the food is “sodium-free”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D6BBC-A274-49A0-B50D-8555FBBFB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32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26 at 12.2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4" y="200861"/>
            <a:ext cx="7806366" cy="6555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62B94C-EC88-42E0-AC9F-80AA94FFF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958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Dietary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010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Do not add salt to foods while you prepare them or at the table</a:t>
            </a:r>
          </a:p>
          <a:p>
            <a:r>
              <a:rPr lang="en-US" dirty="0"/>
              <a:t>Read the nutrition facts on your food and beverage labels</a:t>
            </a:r>
          </a:p>
          <a:p>
            <a:r>
              <a:rPr lang="en-US" dirty="0"/>
              <a:t>Cook more meals at home instead of dining out to better control the amount od sodium in your diet</a:t>
            </a:r>
          </a:p>
          <a:p>
            <a:r>
              <a:rPr lang="en-US" dirty="0"/>
              <a:t>In restaurants gravies, sauces, dressings and marinated foods are high in sodium.  Order meals without these or with them on the side.</a:t>
            </a:r>
          </a:p>
          <a:p>
            <a:r>
              <a:rPr lang="en-US" dirty="0"/>
              <a:t>Dress your salad with oil and vinegar instead of prepared dressing</a:t>
            </a:r>
          </a:p>
          <a:p>
            <a:r>
              <a:rPr lang="en-US" dirty="0"/>
              <a:t>Choose unprocessed foods naturally low in sodium: fresh fruits and vegetables, whole grains (oats, barley, quinoa, brown rice) and legumes ( beans, peas, lentils).  </a:t>
            </a:r>
          </a:p>
          <a:p>
            <a:r>
              <a:rPr lang="en-US" dirty="0"/>
              <a:t>Limit intake of milk, yogurt and ice-cream to 3 (8-ounce) servings daily as they are moderately high in sodium. </a:t>
            </a:r>
          </a:p>
          <a:p>
            <a:r>
              <a:rPr lang="en-US" dirty="0"/>
              <a:t>Only use salt substitutes approved recommended or approved by physician.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70AEF-9C4B-413F-997A-F3F5E8BDD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06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Sodium Foods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498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Dairy</a:t>
            </a:r>
          </a:p>
          <a:p>
            <a:pPr lvl="1"/>
            <a:r>
              <a:rPr lang="en-US" dirty="0"/>
              <a:t>Buttermilk</a:t>
            </a:r>
          </a:p>
          <a:p>
            <a:pPr lvl="1"/>
            <a:r>
              <a:rPr lang="en-US" dirty="0"/>
              <a:t>Instant cocoa mixes</a:t>
            </a:r>
          </a:p>
          <a:p>
            <a:pPr lvl="1"/>
            <a:r>
              <a:rPr lang="en-US" dirty="0"/>
              <a:t>Cheese: American, blue cheese, feta, Provolone, Swiss, Edam, cottage </a:t>
            </a:r>
          </a:p>
          <a:p>
            <a:r>
              <a:rPr lang="en-US" dirty="0"/>
              <a:t>Meats &amp; Fish</a:t>
            </a:r>
          </a:p>
          <a:p>
            <a:pPr lvl="1"/>
            <a:r>
              <a:rPr lang="en-US" dirty="0"/>
              <a:t>Smoked, cured, dried, canned or frozen processed meats</a:t>
            </a:r>
          </a:p>
          <a:p>
            <a:pPr lvl="1"/>
            <a:r>
              <a:rPr lang="en-US" dirty="0"/>
              <a:t>Deli Meats: corned beef, salami, ham, bologna, frankfurters, sausage, bacon, chipped beef, turkey</a:t>
            </a:r>
          </a:p>
          <a:p>
            <a:r>
              <a:rPr lang="en-US" dirty="0"/>
              <a:t>Starches &amp; Bread</a:t>
            </a:r>
          </a:p>
          <a:p>
            <a:pPr lvl="1"/>
            <a:r>
              <a:rPr lang="en-US" dirty="0"/>
              <a:t>Breads, rolls and crackers with added salt</a:t>
            </a:r>
          </a:p>
          <a:p>
            <a:pPr lvl="1"/>
            <a:r>
              <a:rPr lang="en-US" dirty="0"/>
              <a:t>Cereal with &gt;20% Daily Value sodium</a:t>
            </a:r>
          </a:p>
          <a:p>
            <a:pPr lvl="1"/>
            <a:r>
              <a:rPr lang="en-US" dirty="0"/>
              <a:t>Pizza</a:t>
            </a:r>
          </a:p>
          <a:p>
            <a:pPr lvl="1"/>
            <a:r>
              <a:rPr lang="en-US" dirty="0"/>
              <a:t>Salted chips and pretzels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8526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Vegetable &amp;  Vegetable Juice</a:t>
            </a:r>
          </a:p>
          <a:p>
            <a:pPr lvl="1"/>
            <a:r>
              <a:rPr lang="en-US" dirty="0"/>
              <a:t>Canned or jarred vegetables and vegetable juice, tomato juice</a:t>
            </a:r>
          </a:p>
          <a:p>
            <a:pPr lvl="1"/>
            <a:r>
              <a:rPr lang="en-US" dirty="0"/>
              <a:t>Pickles, olives, sauerkraut</a:t>
            </a:r>
          </a:p>
          <a:p>
            <a:pPr lvl="1"/>
            <a:r>
              <a:rPr lang="en-US" dirty="0"/>
              <a:t>Canned and instant soup, bouillon</a:t>
            </a:r>
          </a:p>
          <a:p>
            <a:pPr lvl="1"/>
            <a:r>
              <a:rPr lang="en-US" dirty="0"/>
              <a:t>broth</a:t>
            </a:r>
          </a:p>
          <a:p>
            <a:r>
              <a:rPr lang="en-US" dirty="0"/>
              <a:t>Condiments</a:t>
            </a:r>
          </a:p>
          <a:p>
            <a:pPr lvl="1"/>
            <a:r>
              <a:rPr lang="en-US" dirty="0"/>
              <a:t>Bottle salad dressings, tartar sauce</a:t>
            </a:r>
          </a:p>
          <a:p>
            <a:pPr lvl="1"/>
            <a:r>
              <a:rPr lang="en-US" dirty="0"/>
              <a:t>Party spreads and dips</a:t>
            </a:r>
          </a:p>
          <a:p>
            <a:pPr lvl="1"/>
            <a:r>
              <a:rPr lang="en-US" dirty="0"/>
              <a:t>Canned gravies and sauces</a:t>
            </a:r>
          </a:p>
          <a:p>
            <a:pPr lvl="1"/>
            <a:r>
              <a:rPr lang="en-US" dirty="0"/>
              <a:t>Soy sauce, Worcestershire sauce, chili sauce</a:t>
            </a:r>
          </a:p>
          <a:p>
            <a:pPr lvl="1"/>
            <a:r>
              <a:rPr lang="en-US" dirty="0"/>
              <a:t>More than 1 tablespoon of ketchup</a:t>
            </a:r>
          </a:p>
          <a:p>
            <a:pPr lvl="1"/>
            <a:r>
              <a:rPr lang="en-US" dirty="0"/>
              <a:t>Onion salt, garlic salt, other seasonings containing salt</a:t>
            </a:r>
          </a:p>
          <a:p>
            <a:pPr lvl="1"/>
            <a:r>
              <a:rPr lang="en-US" dirty="0"/>
              <a:t>Cooking wine</a:t>
            </a:r>
          </a:p>
          <a:p>
            <a:r>
              <a:rPr lang="en-US" dirty="0"/>
              <a:t>Miscellaneous</a:t>
            </a:r>
          </a:p>
          <a:p>
            <a:pPr lvl="1"/>
            <a:r>
              <a:rPr lang="en-US" dirty="0"/>
              <a:t>Leavening agents: baking powder baking soda</a:t>
            </a:r>
          </a:p>
          <a:p>
            <a:pPr lvl="1"/>
            <a:r>
              <a:rPr lang="en-US" dirty="0"/>
              <a:t>Preservatives: sodium nitrate, phosphate and benzoate</a:t>
            </a:r>
          </a:p>
          <a:p>
            <a:pPr lvl="1"/>
            <a:r>
              <a:rPr lang="en-US" dirty="0"/>
              <a:t>Flavor enhancers (MSG)</a:t>
            </a:r>
          </a:p>
          <a:p>
            <a:pPr lvl="1"/>
            <a:r>
              <a:rPr lang="en-US" dirty="0"/>
              <a:t>Sweeteners (sodium saccharine)</a:t>
            </a:r>
          </a:p>
          <a:p>
            <a:pPr lvl="1"/>
            <a:r>
              <a:rPr lang="en-US" dirty="0"/>
              <a:t>Certain antacids.</a:t>
            </a: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4776228"/>
            <a:ext cx="2945130" cy="1959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9B5806-0A95-4E1D-843F-55FDAE2CB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10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546100"/>
            <a:ext cx="8229600" cy="452596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https://millionhearts.hhs.gov/</a:t>
            </a:r>
            <a:endParaRPr lang="en-US" dirty="0"/>
          </a:p>
          <a:p>
            <a:r>
              <a:rPr lang="en-US" dirty="0">
                <a:hlinkClick r:id="rId3"/>
              </a:rPr>
              <a:t>http://www.heart.org/idc/groups/ahamah-public/@wcm/@sop/@smd/documents/downloadable/ucm_493382.pdf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6828A-5D99-4A17-A609-4445B1D3F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2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49965" cy="4525963"/>
          </a:xfrm>
        </p:spPr>
        <p:txBody>
          <a:bodyPr/>
          <a:lstStyle/>
          <a:p>
            <a:r>
              <a:rPr lang="en-US" dirty="0"/>
              <a:t>Systolic vs. Diastolic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Left-sided vs. Right-sided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Acute vs. Chronic</a:t>
            </a:r>
          </a:p>
        </p:txBody>
      </p:sp>
      <p:pic>
        <p:nvPicPr>
          <p:cNvPr id="4" name="Picture 3" descr="heartdiagr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189" y="1417638"/>
            <a:ext cx="4353611" cy="4353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14B8F8-C4CE-4265-AD18-5BD06CA45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8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Systolic vs. Diastolic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28577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Systolic:</a:t>
            </a:r>
          </a:p>
          <a:p>
            <a:pPr lvl="1"/>
            <a:r>
              <a:rPr lang="en-US" dirty="0"/>
              <a:t> inability of the heart to contract effectively</a:t>
            </a:r>
          </a:p>
          <a:p>
            <a:pPr lvl="1"/>
            <a:r>
              <a:rPr lang="en-US" dirty="0"/>
              <a:t>Approximately 2/3 of HF </a:t>
            </a:r>
          </a:p>
          <a:p>
            <a:pPr lvl="1"/>
            <a:r>
              <a:rPr lang="en-US" dirty="0"/>
              <a:t>LVEF &lt; 40%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7"/>
            <a:ext cx="4038600" cy="236264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Diastolic:</a:t>
            </a:r>
          </a:p>
          <a:p>
            <a:pPr lvl="1"/>
            <a:r>
              <a:rPr lang="en-US" dirty="0"/>
              <a:t>Heart Failure with preserved ejection fraction (HFpEF)</a:t>
            </a:r>
          </a:p>
          <a:p>
            <a:pPr lvl="1"/>
            <a:r>
              <a:rPr lang="en-US" dirty="0"/>
              <a:t>Impaired filling/relaxation of the heart</a:t>
            </a:r>
          </a:p>
          <a:p>
            <a:pPr lvl="1"/>
            <a:r>
              <a:rPr lang="en-US" dirty="0"/>
              <a:t>LVEF &gt;40%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9007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3780285"/>
            <a:ext cx="3060700" cy="2743200"/>
          </a:xfrm>
          <a:prstGeom prst="rect">
            <a:avLst/>
          </a:prstGeom>
        </p:spPr>
      </p:pic>
      <p:pic>
        <p:nvPicPr>
          <p:cNvPr id="6" name="Picture 5" descr="9007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526" y="3780285"/>
            <a:ext cx="28829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A8AFFB-9E67-4509-96D9-2DF5F3C74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6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Systolic Dysfunction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Coronary Artery Disease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Ischemic heart disease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Hypertension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Valvular heart disease</a:t>
            </a:r>
          </a:p>
          <a:p>
            <a:pPr lvl="1"/>
            <a:r>
              <a:rPr lang="en-US" dirty="0"/>
              <a:t>Aortic stenosis</a:t>
            </a:r>
          </a:p>
          <a:p>
            <a:pPr lvl="1"/>
            <a:r>
              <a:rPr lang="en-US" dirty="0"/>
              <a:t>Mitral valve stenosis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0"/>
            <a:ext cx="4240931" cy="4525963"/>
          </a:xfrm>
        </p:spPr>
        <p:txBody>
          <a:bodyPr>
            <a:normAutofit/>
          </a:bodyPr>
          <a:lstStyle/>
          <a:p>
            <a:r>
              <a:rPr lang="en-US" dirty="0"/>
              <a:t>Arrhythmia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Dilated cardiomyopathies</a:t>
            </a:r>
          </a:p>
          <a:p>
            <a:pPr lvl="1"/>
            <a:r>
              <a:rPr lang="en-US" dirty="0"/>
              <a:t>Alcoholic		</a:t>
            </a:r>
          </a:p>
          <a:p>
            <a:pPr lvl="1"/>
            <a:r>
              <a:rPr lang="en-US" dirty="0"/>
              <a:t>Idiopathic</a:t>
            </a:r>
          </a:p>
          <a:p>
            <a:pPr lvl="1"/>
            <a:r>
              <a:rPr lang="en-US" dirty="0"/>
              <a:t>Familial</a:t>
            </a:r>
          </a:p>
          <a:p>
            <a:pPr lvl="1"/>
            <a:r>
              <a:rPr lang="en-US" dirty="0"/>
              <a:t>Infectious</a:t>
            </a:r>
          </a:p>
          <a:p>
            <a:pPr lvl="1"/>
            <a:r>
              <a:rPr lang="en-US" dirty="0"/>
              <a:t>Diabetes	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A7562F-0A10-4068-8A9A-1A88B004F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Diastolic Dysfunction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Hypertension</a:t>
            </a:r>
          </a:p>
          <a:p>
            <a:r>
              <a:rPr lang="en-US" dirty="0"/>
              <a:t>Ischemic heart disease</a:t>
            </a:r>
          </a:p>
          <a:p>
            <a:r>
              <a:rPr lang="en-US" dirty="0"/>
              <a:t>Hypertrophic cardiomyopathy</a:t>
            </a:r>
          </a:p>
          <a:p>
            <a:r>
              <a:rPr lang="en-US" dirty="0"/>
              <a:t>Restrictive cardiomyopathy</a:t>
            </a:r>
          </a:p>
          <a:p>
            <a:pPr lvl="1"/>
            <a:r>
              <a:rPr lang="en-US" dirty="0"/>
              <a:t>Inherited</a:t>
            </a:r>
          </a:p>
          <a:p>
            <a:pPr lvl="1"/>
            <a:r>
              <a:rPr lang="en-US" dirty="0"/>
              <a:t>Scar tissue</a:t>
            </a:r>
          </a:p>
          <a:p>
            <a:pPr lvl="1"/>
            <a:r>
              <a:rPr lang="en-US" dirty="0"/>
              <a:t>amyloidosis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6FC8C-4F51-4D59-98FE-DE02C7F19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12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Left-sided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3996306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Left ventricular failure</a:t>
            </a:r>
          </a:p>
          <a:p>
            <a:r>
              <a:rPr lang="en-US" dirty="0"/>
              <a:t>Cannot effectively pump blood out </a:t>
            </a:r>
          </a:p>
          <a:p>
            <a:r>
              <a:rPr lang="en-US" dirty="0"/>
              <a:t>Fluid back up </a:t>
            </a:r>
            <a:r>
              <a:rPr lang="en-US" dirty="0">
                <a:sym typeface="Wingdings"/>
              </a:rPr>
              <a:t> Pulmonary interstitial edema</a:t>
            </a:r>
          </a:p>
          <a:p>
            <a:r>
              <a:rPr lang="en-US" dirty="0">
                <a:sym typeface="Wingdings"/>
              </a:rPr>
              <a:t>Impaired gas exchange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d4b2ffd1447c967299e11d62e768db0c--nurse-stuff-left-sided-heart-fail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255" y="1412250"/>
            <a:ext cx="4885306" cy="43924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0686E0-C8FC-4192-809A-AAD9BF05B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5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Right-Sided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1378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Right ventricular failure</a:t>
            </a:r>
          </a:p>
          <a:p>
            <a:r>
              <a:rPr lang="en-US" dirty="0"/>
              <a:t>Causes congestion in peripheral tissue (edema)</a:t>
            </a:r>
          </a:p>
          <a:p>
            <a:r>
              <a:rPr lang="en-US" dirty="0"/>
              <a:t>Increased venous pressure </a:t>
            </a:r>
            <a:r>
              <a:rPr lang="en-US" dirty="0">
                <a:sym typeface="Wingdings"/>
              </a:rPr>
              <a:t> JVD</a:t>
            </a:r>
            <a:endParaRPr lang="en-US" dirty="0"/>
          </a:p>
        </p:txBody>
      </p:sp>
      <p:pic>
        <p:nvPicPr>
          <p:cNvPr id="5" name="Picture 4" descr="360465-right_sided_heart_failure Sympto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71" y="1133475"/>
            <a:ext cx="4930829" cy="4762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27F7C1-B64A-4573-9642-49D7C97B2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796" y="5895975"/>
            <a:ext cx="1723613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48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6231</TotalTime>
  <Words>1976</Words>
  <Application>Microsoft Office PowerPoint</Application>
  <PresentationFormat>On-screen Show (4:3)</PresentationFormat>
  <Paragraphs>401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Gabriola</vt:lpstr>
      <vt:lpstr>Lucida Grande</vt:lpstr>
      <vt:lpstr>Wingdings</vt:lpstr>
      <vt:lpstr>Office Theme</vt:lpstr>
      <vt:lpstr>Disease Specific Care Management: Congestive Heart Failure</vt:lpstr>
      <vt:lpstr>Objectives</vt:lpstr>
      <vt:lpstr>What is Congestive Heart  Failure (CHF)?</vt:lpstr>
      <vt:lpstr>Different Types of Heart Failure</vt:lpstr>
      <vt:lpstr>Systolic vs. Diastolic Heart Failure</vt:lpstr>
      <vt:lpstr>Causes of Systolic Dysfunction</vt:lpstr>
      <vt:lpstr>Causes of Diastolic Dysfunction</vt:lpstr>
      <vt:lpstr>Left-sided Heart Failure</vt:lpstr>
      <vt:lpstr>Right-Sided Heart Failure</vt:lpstr>
      <vt:lpstr>Acute vs. Chronic Heart Failure</vt:lpstr>
      <vt:lpstr>Incidence and Impact of CHF</vt:lpstr>
      <vt:lpstr>Classification of HF</vt:lpstr>
      <vt:lpstr>PowerPoint Presentation</vt:lpstr>
      <vt:lpstr>New York Heart Association (NYHA) Functional Classification</vt:lpstr>
      <vt:lpstr>Medications and Heart Failure</vt:lpstr>
      <vt:lpstr>Beta Blockers</vt:lpstr>
      <vt:lpstr>ACE Inhibitors (angiotensin converting enzyme inhibitors)</vt:lpstr>
      <vt:lpstr>Angiotensin Receptor Blockers (ARBs)</vt:lpstr>
      <vt:lpstr>Hydralazine/Nitrates</vt:lpstr>
      <vt:lpstr>Aldosterone Antagonists</vt:lpstr>
      <vt:lpstr>Diuretics (“water pills”)</vt:lpstr>
      <vt:lpstr>Diuretics (cont’d)</vt:lpstr>
      <vt:lpstr>Digoxin</vt:lpstr>
      <vt:lpstr>New Medications to Treat CHF</vt:lpstr>
      <vt:lpstr>Medications to Use with Caution</vt:lpstr>
      <vt:lpstr>Labs and Imaging</vt:lpstr>
      <vt:lpstr>Managing Heart Failure</vt:lpstr>
      <vt:lpstr>Managing CHF (cont’d)</vt:lpstr>
      <vt:lpstr>Addressing Medication Side Effects</vt:lpstr>
      <vt:lpstr>Understanding Sodium</vt:lpstr>
      <vt:lpstr>Other Sodium Claims</vt:lpstr>
      <vt:lpstr>PowerPoint Presentation</vt:lpstr>
      <vt:lpstr>General Dietary Guidelines</vt:lpstr>
      <vt:lpstr>High Sodium Foods</vt:lpstr>
      <vt:lpstr>PowerPoint Presentation</vt:lpstr>
    </vt:vector>
  </TitlesOfParts>
  <Company>Karen A Williams, MD PC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 Specific Care Management: Congestive Heart Failure</dc:title>
  <dc:creator>Karen Williams</dc:creator>
  <cp:lastModifiedBy>Erin Shustack</cp:lastModifiedBy>
  <cp:revision>44</cp:revision>
  <dcterms:created xsi:type="dcterms:W3CDTF">2017-11-15T19:44:03Z</dcterms:created>
  <dcterms:modified xsi:type="dcterms:W3CDTF">2018-03-13T12:47:30Z</dcterms:modified>
</cp:coreProperties>
</file>