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2"/>
  </p:notes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0396" autoAdjust="0"/>
  </p:normalViewPr>
  <p:slideViewPr>
    <p:cSldViewPr snapToGrid="0">
      <p:cViewPr varScale="1">
        <p:scale>
          <a:sx n="55" d="100"/>
          <a:sy n="55" d="100"/>
        </p:scale>
        <p:origin x="117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8788A-47A7-4AAC-B89C-502E6F6FF678}" type="datetimeFigureOut">
              <a:rPr lang="en-US" smtClean="0"/>
              <a:t>2/25/2019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EB4C88-6838-4BEF-8445-7F084327791E}" type="slidenum">
              <a:rPr lang="en-US" smtClean="0"/>
              <a:t>‹#›</a:t>
            </a:fld>
            <a:endParaRPr lang="en-US"/>
          </a:p>
        </p:txBody>
      </p:sp>
    </p:spTree>
    <p:extLst>
      <p:ext uri="{BB962C8B-B14F-4D97-AF65-F5344CB8AC3E}">
        <p14:creationId xmlns:p14="http://schemas.microsoft.com/office/powerpoint/2010/main" val="2829861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EB4C88-6838-4BEF-8445-7F084327791E}" type="slidenum">
              <a:rPr lang="en-US" smtClean="0"/>
              <a:t>3</a:t>
            </a:fld>
            <a:endParaRPr lang="en-US"/>
          </a:p>
        </p:txBody>
      </p:sp>
    </p:spTree>
    <p:extLst>
      <p:ext uri="{BB962C8B-B14F-4D97-AF65-F5344CB8AC3E}">
        <p14:creationId xmlns:p14="http://schemas.microsoft.com/office/powerpoint/2010/main" val="56299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EB4C88-6838-4BEF-8445-7F084327791E}" type="slidenum">
              <a:rPr lang="en-US" smtClean="0"/>
              <a:t>5</a:t>
            </a:fld>
            <a:endParaRPr lang="en-US"/>
          </a:p>
        </p:txBody>
      </p:sp>
    </p:spTree>
    <p:extLst>
      <p:ext uri="{BB962C8B-B14F-4D97-AF65-F5344CB8AC3E}">
        <p14:creationId xmlns:p14="http://schemas.microsoft.com/office/powerpoint/2010/main" val="3241186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EB4C88-6838-4BEF-8445-7F084327791E}" type="slidenum">
              <a:rPr lang="en-US" smtClean="0"/>
              <a:t>8</a:t>
            </a:fld>
            <a:endParaRPr lang="en-US"/>
          </a:p>
        </p:txBody>
      </p:sp>
    </p:spTree>
    <p:extLst>
      <p:ext uri="{BB962C8B-B14F-4D97-AF65-F5344CB8AC3E}">
        <p14:creationId xmlns:p14="http://schemas.microsoft.com/office/powerpoint/2010/main" val="1505874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2EB4C88-6838-4BEF-8445-7F084327791E}" type="slidenum">
              <a:rPr lang="en-US" smtClean="0"/>
              <a:t>10</a:t>
            </a:fld>
            <a:endParaRPr lang="en-US"/>
          </a:p>
        </p:txBody>
      </p:sp>
    </p:spTree>
    <p:extLst>
      <p:ext uri="{BB962C8B-B14F-4D97-AF65-F5344CB8AC3E}">
        <p14:creationId xmlns:p14="http://schemas.microsoft.com/office/powerpoint/2010/main" val="394482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5F942A7-A0A9-4598-BC17-E52C8F2DEBFF}"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11AD8-BA7A-4190-8CDC-18EF08D92A4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3036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F942A7-A0A9-4598-BC17-E52C8F2DEBFF}"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11AD8-BA7A-4190-8CDC-18EF08D92A4D}" type="slidenum">
              <a:rPr lang="en-US" smtClean="0"/>
              <a:t>‹#›</a:t>
            </a:fld>
            <a:endParaRPr lang="en-US"/>
          </a:p>
        </p:txBody>
      </p:sp>
    </p:spTree>
    <p:extLst>
      <p:ext uri="{BB962C8B-B14F-4D97-AF65-F5344CB8AC3E}">
        <p14:creationId xmlns:p14="http://schemas.microsoft.com/office/powerpoint/2010/main" val="215060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F942A7-A0A9-4598-BC17-E52C8F2DEBFF}"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11AD8-BA7A-4190-8CDC-18EF08D92A4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1495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F942A7-A0A9-4598-BC17-E52C8F2DEBFF}"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11AD8-BA7A-4190-8CDC-18EF08D92A4D}" type="slidenum">
              <a:rPr lang="en-US" smtClean="0"/>
              <a:t>‹#›</a:t>
            </a:fld>
            <a:endParaRPr lang="en-US"/>
          </a:p>
        </p:txBody>
      </p:sp>
    </p:spTree>
    <p:extLst>
      <p:ext uri="{BB962C8B-B14F-4D97-AF65-F5344CB8AC3E}">
        <p14:creationId xmlns:p14="http://schemas.microsoft.com/office/powerpoint/2010/main" val="181241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F942A7-A0A9-4598-BC17-E52C8F2DEBFF}"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11AD8-BA7A-4190-8CDC-18EF08D92A4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97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F942A7-A0A9-4598-BC17-E52C8F2DEBFF}"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11AD8-BA7A-4190-8CDC-18EF08D92A4D}" type="slidenum">
              <a:rPr lang="en-US" smtClean="0"/>
              <a:t>‹#›</a:t>
            </a:fld>
            <a:endParaRPr lang="en-US"/>
          </a:p>
        </p:txBody>
      </p:sp>
    </p:spTree>
    <p:extLst>
      <p:ext uri="{BB962C8B-B14F-4D97-AF65-F5344CB8AC3E}">
        <p14:creationId xmlns:p14="http://schemas.microsoft.com/office/powerpoint/2010/main" val="335163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F942A7-A0A9-4598-BC17-E52C8F2DEBFF}" type="datetimeFigureOut">
              <a:rPr lang="en-US" smtClean="0"/>
              <a:t>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11AD8-BA7A-4190-8CDC-18EF08D92A4D}" type="slidenum">
              <a:rPr lang="en-US" smtClean="0"/>
              <a:t>‹#›</a:t>
            </a:fld>
            <a:endParaRPr lang="en-US"/>
          </a:p>
        </p:txBody>
      </p:sp>
    </p:spTree>
    <p:extLst>
      <p:ext uri="{BB962C8B-B14F-4D97-AF65-F5344CB8AC3E}">
        <p14:creationId xmlns:p14="http://schemas.microsoft.com/office/powerpoint/2010/main" val="13731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F942A7-A0A9-4598-BC17-E52C8F2DEBFF}" type="datetimeFigureOut">
              <a:rPr lang="en-US" smtClean="0"/>
              <a:t>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11AD8-BA7A-4190-8CDC-18EF08D92A4D}" type="slidenum">
              <a:rPr lang="en-US" smtClean="0"/>
              <a:t>‹#›</a:t>
            </a:fld>
            <a:endParaRPr lang="en-US"/>
          </a:p>
        </p:txBody>
      </p:sp>
    </p:spTree>
    <p:extLst>
      <p:ext uri="{BB962C8B-B14F-4D97-AF65-F5344CB8AC3E}">
        <p14:creationId xmlns:p14="http://schemas.microsoft.com/office/powerpoint/2010/main" val="215468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942A7-A0A9-4598-BC17-E52C8F2DEBFF}" type="datetimeFigureOut">
              <a:rPr lang="en-US" smtClean="0"/>
              <a:t>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11AD8-BA7A-4190-8CDC-18EF08D92A4D}" type="slidenum">
              <a:rPr lang="en-US" smtClean="0"/>
              <a:t>‹#›</a:t>
            </a:fld>
            <a:endParaRPr lang="en-US"/>
          </a:p>
        </p:txBody>
      </p:sp>
    </p:spTree>
    <p:extLst>
      <p:ext uri="{BB962C8B-B14F-4D97-AF65-F5344CB8AC3E}">
        <p14:creationId xmlns:p14="http://schemas.microsoft.com/office/powerpoint/2010/main" val="348488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F942A7-A0A9-4598-BC17-E52C8F2DEBFF}"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11AD8-BA7A-4190-8CDC-18EF08D92A4D}" type="slidenum">
              <a:rPr lang="en-US" smtClean="0"/>
              <a:t>‹#›</a:t>
            </a:fld>
            <a:endParaRPr lang="en-US"/>
          </a:p>
        </p:txBody>
      </p:sp>
    </p:spTree>
    <p:extLst>
      <p:ext uri="{BB962C8B-B14F-4D97-AF65-F5344CB8AC3E}">
        <p14:creationId xmlns:p14="http://schemas.microsoft.com/office/powerpoint/2010/main" val="358868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F942A7-A0A9-4598-BC17-E52C8F2DEBFF}"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11AD8-BA7A-4190-8CDC-18EF08D92A4D}"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1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5F942A7-A0A9-4598-BC17-E52C8F2DEBFF}" type="datetimeFigureOut">
              <a:rPr lang="en-US" smtClean="0"/>
              <a:t>2/25/2019</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B2F11AD8-BA7A-4190-8CDC-18EF08D92A4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541821"/>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Outpatient Care Management at Claxton-Hepburn Medical Center</a:t>
            </a:r>
          </a:p>
        </p:txBody>
      </p:sp>
      <p:sp>
        <p:nvSpPr>
          <p:cNvPr id="3" name="Subtitle 2"/>
          <p:cNvSpPr>
            <a:spLocks noGrp="1"/>
          </p:cNvSpPr>
          <p:nvPr>
            <p:ph type="subTitle" idx="1"/>
          </p:nvPr>
        </p:nvSpPr>
        <p:spPr/>
        <p:txBody>
          <a:bodyPr/>
          <a:lstStyle/>
          <a:p>
            <a:r>
              <a:rPr lang="en-US" dirty="0"/>
              <a:t>2019</a:t>
            </a:r>
          </a:p>
        </p:txBody>
      </p:sp>
    </p:spTree>
    <p:extLst>
      <p:ext uri="{BB962C8B-B14F-4D97-AF65-F5344CB8AC3E}">
        <p14:creationId xmlns:p14="http://schemas.microsoft.com/office/powerpoint/2010/main" val="121695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a:t>
            </a:r>
          </a:p>
        </p:txBody>
      </p:sp>
      <p:sp>
        <p:nvSpPr>
          <p:cNvPr id="3" name="Content Placeholder 2"/>
          <p:cNvSpPr>
            <a:spLocks noGrp="1"/>
          </p:cNvSpPr>
          <p:nvPr>
            <p:ph idx="1"/>
          </p:nvPr>
        </p:nvSpPr>
        <p:spPr/>
        <p:txBody>
          <a:bodyPr>
            <a:normAutofit fontScale="92500" lnSpcReduction="20000"/>
          </a:bodyPr>
          <a:lstStyle/>
          <a:p>
            <a:r>
              <a:rPr lang="en-US" dirty="0"/>
              <a:t>48 year old female diagnosed with adenocarcinoma stage IV.  Lived on second floor of apartment with no elevator.  Had difficulty obtaining transportation, obtaining DMEs, no local family support, unable to grocery shop, lack of communication with CBOs</a:t>
            </a:r>
          </a:p>
          <a:p>
            <a:pPr lvl="1"/>
            <a:r>
              <a:rPr lang="en-US" dirty="0"/>
              <a:t>Patient often was unable to leave her house and often ran out of food until she contacted her 80+ year old mother who would drive an hour to bring patient groceries and/or bring patient grocery shopping but both had difficulty with oxygen tank.</a:t>
            </a:r>
          </a:p>
          <a:p>
            <a:r>
              <a:rPr lang="en-US" dirty="0"/>
              <a:t>Referral to case management was made when PCP identified patient needed more assistance</a:t>
            </a:r>
          </a:p>
          <a:p>
            <a:pPr lvl="1"/>
            <a:r>
              <a:rPr lang="en-US" dirty="0"/>
              <a:t>Worked with patient for 10 months before she passed away</a:t>
            </a:r>
          </a:p>
          <a:p>
            <a:pPr lvl="2"/>
            <a:r>
              <a:rPr lang="en-US" dirty="0"/>
              <a:t>Often made the comment she felt as though she was giving up by accepting help and was dying if she accepted any help or DME near the end she realized she needed the help and gladly accepted any help she could obtain and reached out as soon as she identified something else was needed or she had an issue</a:t>
            </a:r>
          </a:p>
          <a:p>
            <a:pPr lvl="1"/>
            <a:r>
              <a:rPr lang="en-US" dirty="0"/>
              <a:t>Assisted patient with obtaining meals, light weight portable oxygen, referral for home health agency, referral to AIM, obtained hospital bed as she was sleeping on her couch, obtained wheelchair, assisted with transportation needs, and assisted family with finding housing closer to her mother and sister who lived an hour away</a:t>
            </a:r>
          </a:p>
          <a:p>
            <a:pPr lvl="2"/>
            <a:r>
              <a:rPr lang="en-US" dirty="0"/>
              <a:t>Unable to obtain meals on wheels due to age and patient did not like to admit she needed help.  Had difficulty obtaining PCA care for patient due to inability to find agency willing to assist or have staffing and patient refusing skilled help.  After 5 months of working with patient, she agreed to skilled nursing, PT and home health aid and was able to obtain MOM’s meals with having aid in the home</a:t>
            </a:r>
          </a:p>
          <a:p>
            <a:pPr lvl="3"/>
            <a:endParaRPr lang="en-US" dirty="0"/>
          </a:p>
          <a:p>
            <a:pPr lvl="2"/>
            <a:endParaRPr lang="en-US" dirty="0"/>
          </a:p>
        </p:txBody>
      </p:sp>
    </p:spTree>
    <p:extLst>
      <p:ext uri="{BB962C8B-B14F-4D97-AF65-F5344CB8AC3E}">
        <p14:creationId xmlns:p14="http://schemas.microsoft.com/office/powerpoint/2010/main" val="422750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Hand-Offs</a:t>
            </a:r>
          </a:p>
        </p:txBody>
      </p:sp>
      <p:pic>
        <p:nvPicPr>
          <p:cNvPr id="10" name="Content Placeholder 9"/>
          <p:cNvPicPr>
            <a:picLocks noGrp="1" noChangeAspect="1"/>
          </p:cNvPicPr>
          <p:nvPr>
            <p:ph sz="half" idx="1"/>
          </p:nvPr>
        </p:nvPicPr>
        <p:blipFill>
          <a:blip r:embed="rId2"/>
          <a:stretch>
            <a:fillRect/>
          </a:stretch>
        </p:blipFill>
        <p:spPr>
          <a:xfrm>
            <a:off x="1023938" y="2530267"/>
            <a:ext cx="4754562" cy="3534191"/>
          </a:xfrm>
          <a:prstGeom prst="rect">
            <a:avLst/>
          </a:prstGeom>
        </p:spPr>
      </p:pic>
      <p:sp>
        <p:nvSpPr>
          <p:cNvPr id="5" name="Content Placeholder 4"/>
          <p:cNvSpPr>
            <a:spLocks noGrp="1"/>
          </p:cNvSpPr>
          <p:nvPr>
            <p:ph sz="half" idx="2"/>
          </p:nvPr>
        </p:nvSpPr>
        <p:spPr/>
        <p:txBody>
          <a:bodyPr>
            <a:normAutofit fontScale="92500" lnSpcReduction="20000"/>
          </a:bodyPr>
          <a:lstStyle/>
          <a:p>
            <a:r>
              <a:rPr lang="en-US" dirty="0"/>
              <a:t>CHMC case managers contact the outpatient Case Managers with Warm Hand-Offs (WHOs) upon patient discharge</a:t>
            </a:r>
          </a:p>
          <a:p>
            <a:r>
              <a:rPr lang="en-US" dirty="0"/>
              <a:t>Information includes: diagnoses, discharge date, change in medications, upcoming appointments, referrals, pertinent diagnostic testing, and any suggested further testing</a:t>
            </a:r>
          </a:p>
          <a:p>
            <a:r>
              <a:rPr lang="en-US" dirty="0"/>
              <a:t>Message is sent to PCP to make them aware of discharge and if there is anything they need to address upon discharge</a:t>
            </a:r>
          </a:p>
          <a:p>
            <a:r>
              <a:rPr lang="en-US" dirty="0"/>
              <a:t>If a referral to home health or Health Home was not discussed while patient was admitted, outpatient case managers contact patient to identify if one is needed</a:t>
            </a:r>
          </a:p>
        </p:txBody>
      </p:sp>
    </p:spTree>
    <p:extLst>
      <p:ext uri="{BB962C8B-B14F-4D97-AF65-F5344CB8AC3E}">
        <p14:creationId xmlns:p14="http://schemas.microsoft.com/office/powerpoint/2010/main" val="43347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Transitional Care Management</a:t>
            </a:r>
          </a:p>
        </p:txBody>
      </p:sp>
      <p:pic>
        <p:nvPicPr>
          <p:cNvPr id="9" name="Content Placeholder 8"/>
          <p:cNvPicPr>
            <a:picLocks noGrp="1" noChangeAspect="1"/>
          </p:cNvPicPr>
          <p:nvPr>
            <p:ph sz="half" idx="1"/>
          </p:nvPr>
        </p:nvPicPr>
        <p:blipFill>
          <a:blip r:embed="rId3"/>
          <a:stretch>
            <a:fillRect/>
          </a:stretch>
        </p:blipFill>
        <p:spPr>
          <a:xfrm>
            <a:off x="1129602" y="3474546"/>
            <a:ext cx="4754562" cy="1646267"/>
          </a:xfrm>
          <a:prstGeom prst="rect">
            <a:avLst/>
          </a:prstGeom>
        </p:spPr>
      </p:pic>
      <p:sp>
        <p:nvSpPr>
          <p:cNvPr id="4" name="Content Placeholder 3"/>
          <p:cNvSpPr>
            <a:spLocks noGrp="1"/>
          </p:cNvSpPr>
          <p:nvPr>
            <p:ph sz="half" idx="2"/>
          </p:nvPr>
        </p:nvSpPr>
        <p:spPr/>
        <p:txBody>
          <a:bodyPr>
            <a:normAutofit fontScale="70000" lnSpcReduction="20000"/>
          </a:bodyPr>
          <a:lstStyle/>
          <a:p>
            <a:pPr marL="91440" lvl="1" indent="0">
              <a:spcBef>
                <a:spcPts val="1000"/>
              </a:spcBef>
              <a:buNone/>
            </a:pPr>
            <a:r>
              <a:rPr lang="en-US" altLang="en-US" sz="2000" dirty="0"/>
              <a:t>“The management of (Medicare) patient’s transition from an inpatient to a community setting. Contact with the patient </a:t>
            </a:r>
            <a:r>
              <a:rPr lang="en-US" altLang="en-US" sz="2000" dirty="0">
                <a:solidFill>
                  <a:srgbClr val="FF0000"/>
                </a:solidFill>
              </a:rPr>
              <a:t>within 2 business days </a:t>
            </a:r>
            <a:r>
              <a:rPr lang="en-US" altLang="en-US" sz="2000" dirty="0"/>
              <a:t>following discharge, and a face-to-face visit within either </a:t>
            </a:r>
            <a:r>
              <a:rPr lang="en-US" altLang="en-US" sz="2000" dirty="0">
                <a:solidFill>
                  <a:srgbClr val="FF0000"/>
                </a:solidFill>
              </a:rPr>
              <a:t>7 or 14 calendar days </a:t>
            </a:r>
            <a:r>
              <a:rPr lang="en-US" altLang="en-US" sz="2000" dirty="0"/>
              <a:t>of discharge depending on the complexity of the medical decision-making involved in the patient’s care.” </a:t>
            </a:r>
          </a:p>
          <a:p>
            <a:pPr lvl="1"/>
            <a:r>
              <a:rPr lang="en-US" dirty="0"/>
              <a:t>Non-face-to-face contact is included with a “WHO” or new encounter is created to make provider aware contact was made and to who case manager talked to</a:t>
            </a:r>
          </a:p>
          <a:p>
            <a:pPr lvl="1"/>
            <a:r>
              <a:rPr lang="en-US" dirty="0"/>
              <a:t>If having difficulty contacting patient within 2 business days, contact to CBOs is made to see if they have been in touch with patient since discharge</a:t>
            </a:r>
          </a:p>
          <a:p>
            <a:r>
              <a:rPr lang="en-US" dirty="0"/>
              <a:t>Identifying qualifying patients for TCM comes from ACO Patient Discharge Notification, </a:t>
            </a:r>
            <a:r>
              <a:rPr lang="en-US" dirty="0" err="1"/>
              <a:t>HealtheConnections</a:t>
            </a:r>
            <a:r>
              <a:rPr lang="en-US" dirty="0"/>
              <a:t> and CHMC internal daily reports</a:t>
            </a:r>
          </a:p>
          <a:p>
            <a:pPr lvl="1"/>
            <a:r>
              <a:rPr lang="en-US" dirty="0"/>
              <a:t>Providers and staff are attempting to make case managers aware when patients are admitted to outside facilities (such as CPH) so that monitoring can be completed to check on discharge status</a:t>
            </a:r>
          </a:p>
          <a:p>
            <a:r>
              <a:rPr lang="en-US" dirty="0"/>
              <a:t>Plans are currently in the works to reach out to area nursing homes and hospitals to collaborate with case management to identify when patients are discharged to complete TCM and schedule follow-up appointments</a:t>
            </a:r>
          </a:p>
        </p:txBody>
      </p:sp>
    </p:spTree>
    <p:extLst>
      <p:ext uri="{BB962C8B-B14F-4D97-AF65-F5344CB8AC3E}">
        <p14:creationId xmlns:p14="http://schemas.microsoft.com/office/powerpoint/2010/main" val="356733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ER/Inpatient Discharge Review</a:t>
            </a:r>
          </a:p>
        </p:txBody>
      </p:sp>
      <p:sp>
        <p:nvSpPr>
          <p:cNvPr id="5" name="Content Placeholder 4"/>
          <p:cNvSpPr>
            <a:spLocks noGrp="1"/>
          </p:cNvSpPr>
          <p:nvPr>
            <p:ph idx="1"/>
          </p:nvPr>
        </p:nvSpPr>
        <p:spPr/>
        <p:txBody>
          <a:bodyPr/>
          <a:lstStyle/>
          <a:p>
            <a:r>
              <a:rPr lang="en-US" dirty="0"/>
              <a:t>Daily report is received via internal report to identify and schedule patients needing follow-up appointments.  </a:t>
            </a:r>
          </a:p>
          <a:p>
            <a:pPr lvl="1"/>
            <a:r>
              <a:rPr lang="en-US" dirty="0"/>
              <a:t>Frequent ER visits and admissions are reviewed for case management potential</a:t>
            </a:r>
          </a:p>
          <a:p>
            <a:pPr lvl="2"/>
            <a:r>
              <a:rPr lang="en-US" dirty="0"/>
              <a:t>If a patient is set up with a CBO, contact is made to CBO and patient to identify if anything can be changed or if any new services are need in the home</a:t>
            </a:r>
          </a:p>
          <a:p>
            <a:pPr lvl="2"/>
            <a:r>
              <a:rPr lang="en-US" dirty="0"/>
              <a:t>If a patient is not set up with a CBO, discussion as to if any services are needed in the home is completed</a:t>
            </a:r>
          </a:p>
        </p:txBody>
      </p:sp>
    </p:spTree>
    <p:extLst>
      <p:ext uri="{BB962C8B-B14F-4D97-AF65-F5344CB8AC3E}">
        <p14:creationId xmlns:p14="http://schemas.microsoft.com/office/powerpoint/2010/main" val="139152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Reports</a:t>
            </a:r>
          </a:p>
        </p:txBody>
      </p:sp>
      <p:pic>
        <p:nvPicPr>
          <p:cNvPr id="8" name="Content Placeholder 7"/>
          <p:cNvPicPr>
            <a:picLocks noGrp="1" noChangeAspect="1"/>
          </p:cNvPicPr>
          <p:nvPr>
            <p:ph sz="half" idx="1"/>
          </p:nvPr>
        </p:nvPicPr>
        <p:blipFill>
          <a:blip r:embed="rId3"/>
          <a:stretch>
            <a:fillRect/>
          </a:stretch>
        </p:blipFill>
        <p:spPr>
          <a:xfrm>
            <a:off x="1063235" y="2978449"/>
            <a:ext cx="3590925" cy="628650"/>
          </a:xfrm>
          <a:prstGeom prst="rect">
            <a:avLst/>
          </a:prstGeom>
        </p:spPr>
      </p:pic>
      <p:pic>
        <p:nvPicPr>
          <p:cNvPr id="9" name="Content Placeholder 8"/>
          <p:cNvPicPr>
            <a:picLocks noGrp="1" noChangeAspect="1"/>
          </p:cNvPicPr>
          <p:nvPr>
            <p:ph sz="half" idx="2"/>
          </p:nvPr>
        </p:nvPicPr>
        <p:blipFill>
          <a:blip r:embed="rId4"/>
          <a:stretch>
            <a:fillRect/>
          </a:stretch>
        </p:blipFill>
        <p:spPr>
          <a:xfrm>
            <a:off x="1063235" y="4359929"/>
            <a:ext cx="4444678" cy="857138"/>
          </a:xfrm>
          <a:prstGeom prst="rect">
            <a:avLst/>
          </a:prstGeom>
        </p:spPr>
      </p:pic>
      <p:sp>
        <p:nvSpPr>
          <p:cNvPr id="11" name="Content Placeholder 4"/>
          <p:cNvSpPr txBox="1">
            <a:spLocks/>
          </p:cNvSpPr>
          <p:nvPr/>
        </p:nvSpPr>
        <p:spPr>
          <a:xfrm>
            <a:off x="5507914" y="1690688"/>
            <a:ext cx="5845885" cy="4486275"/>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Reports are run on a weekly basis monitoring patients with more than 15 medications, reliable transportation, and A1c greater than 9.  </a:t>
            </a:r>
          </a:p>
          <a:p>
            <a:pPr lvl="1"/>
            <a:r>
              <a:rPr lang="en-US" dirty="0"/>
              <a:t>If more than 15 medications, contact is made to identify if patient is able to afford medications, if they understand what medications are for, when to take them and any further education on medications that is needed</a:t>
            </a:r>
          </a:p>
          <a:p>
            <a:pPr lvl="1"/>
            <a:r>
              <a:rPr lang="en-US" dirty="0"/>
              <a:t>If transportation issues, contact is made to identify how patient gets to and from appointments, check insurance eligibility, and providing information for Medicaid Answering Service, Fidelis Transportation, and/or Volunteer Transportation Center</a:t>
            </a:r>
          </a:p>
          <a:p>
            <a:pPr lvl="1"/>
            <a:r>
              <a:rPr lang="en-US" dirty="0"/>
              <a:t>If A1c greater than 9, contact is made to identify if patient is able to afford medications and supplies, encourage referral to diabetes education, and further education on nutrition, exercise, and medications</a:t>
            </a:r>
          </a:p>
          <a:p>
            <a:r>
              <a:rPr lang="en-US" dirty="0"/>
              <a:t>Contact is often made over the phone, but able to meet with patient in the office if set up ahead of time.  Referrals are</a:t>
            </a:r>
            <a:r>
              <a:rPr lang="en-US" baseline="0" dirty="0"/>
              <a:t> placed to CBOs if patient expresses difficulty and is seeking help with management of any issue.  Referrals are often placed to Northern Lights and HSNNY but occasionally referrals are made to Health Home if patient qualifies</a:t>
            </a:r>
            <a:endParaRPr lang="en-US" dirty="0"/>
          </a:p>
          <a:p>
            <a:endParaRPr lang="en-US" dirty="0"/>
          </a:p>
        </p:txBody>
      </p:sp>
    </p:spTree>
    <p:extLst>
      <p:ext uri="{BB962C8B-B14F-4D97-AF65-F5344CB8AC3E}">
        <p14:creationId xmlns:p14="http://schemas.microsoft.com/office/powerpoint/2010/main" val="183543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ACO Reports</a:t>
            </a:r>
          </a:p>
        </p:txBody>
      </p:sp>
      <p:sp>
        <p:nvSpPr>
          <p:cNvPr id="4" name="Content Placeholder 3"/>
          <p:cNvSpPr>
            <a:spLocks noGrp="1"/>
          </p:cNvSpPr>
          <p:nvPr>
            <p:ph sz="half" idx="1"/>
          </p:nvPr>
        </p:nvSpPr>
        <p:spPr>
          <a:xfrm>
            <a:off x="3345628" y="1825625"/>
            <a:ext cx="8008172" cy="4295476"/>
          </a:xfrm>
        </p:spPr>
        <p:txBody>
          <a:bodyPr>
            <a:normAutofit/>
          </a:bodyPr>
          <a:lstStyle/>
          <a:p>
            <a:r>
              <a:rPr lang="en-US" dirty="0"/>
              <a:t>ACO Roster</a:t>
            </a:r>
          </a:p>
          <a:p>
            <a:pPr lvl="1"/>
            <a:r>
              <a:rPr lang="en-US" dirty="0"/>
              <a:t>Identify patients who the office needs to be aware of</a:t>
            </a:r>
          </a:p>
          <a:p>
            <a:r>
              <a:rPr lang="en-US" dirty="0"/>
              <a:t>Patient Outreach</a:t>
            </a:r>
          </a:p>
          <a:p>
            <a:pPr lvl="1"/>
            <a:r>
              <a:rPr lang="en-US" dirty="0"/>
              <a:t>Schedule patient for appointment with MD and or mid-level as appropriate</a:t>
            </a:r>
          </a:p>
          <a:p>
            <a:pPr lvl="2"/>
            <a:r>
              <a:rPr lang="en-US" dirty="0"/>
              <a:t>If patient is chronic no-show, case management will attempt contact with patient to see if they need assistance getting to appointment </a:t>
            </a:r>
          </a:p>
          <a:p>
            <a:r>
              <a:rPr lang="en-US" dirty="0"/>
              <a:t>High Risk</a:t>
            </a:r>
          </a:p>
          <a:p>
            <a:pPr lvl="1"/>
            <a:r>
              <a:rPr lang="en-US" dirty="0"/>
              <a:t>Discuss with nurses and provider each patient and identify which CBOs are in place and/or identify what case management services patient may need including CCM and TCM</a:t>
            </a:r>
          </a:p>
        </p:txBody>
      </p:sp>
      <p:pic>
        <p:nvPicPr>
          <p:cNvPr id="1026" name="Picture 4" descr="HCPN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98713"/>
            <a:ext cx="2362200" cy="7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55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Referrals</a:t>
            </a:r>
          </a:p>
        </p:txBody>
      </p:sp>
      <p:pic>
        <p:nvPicPr>
          <p:cNvPr id="8" name="Content Placeholder 7"/>
          <p:cNvPicPr>
            <a:picLocks noGrp="1" noChangeAspect="1"/>
          </p:cNvPicPr>
          <p:nvPr>
            <p:ph sz="half" idx="1"/>
          </p:nvPr>
        </p:nvPicPr>
        <p:blipFill>
          <a:blip r:embed="rId2"/>
          <a:stretch>
            <a:fillRect/>
          </a:stretch>
        </p:blipFill>
        <p:spPr>
          <a:xfrm>
            <a:off x="1482367" y="2286000"/>
            <a:ext cx="3837703" cy="4022725"/>
          </a:xfrm>
          <a:prstGeom prst="rect">
            <a:avLst/>
          </a:prstGeom>
        </p:spPr>
      </p:pic>
      <p:sp>
        <p:nvSpPr>
          <p:cNvPr id="4" name="Content Placeholder 3"/>
          <p:cNvSpPr>
            <a:spLocks noGrp="1"/>
          </p:cNvSpPr>
          <p:nvPr>
            <p:ph sz="half" idx="2"/>
          </p:nvPr>
        </p:nvSpPr>
        <p:spPr/>
        <p:txBody>
          <a:bodyPr/>
          <a:lstStyle/>
          <a:p>
            <a:r>
              <a:rPr lang="en-US" dirty="0"/>
              <a:t>During a telephone encounter with the patient or at an office visit, a referral can be sent over to case management to assist the patient with variety of needs</a:t>
            </a:r>
          </a:p>
          <a:p>
            <a:pPr lvl="1"/>
            <a:r>
              <a:rPr lang="en-US" dirty="0"/>
              <a:t>Referrals to CBOs are made to assist patient if attempts to assist over the phone are not successful or patient requests assistance in the home</a:t>
            </a:r>
          </a:p>
          <a:p>
            <a:pPr lvl="1"/>
            <a:endParaRPr lang="en-US" dirty="0"/>
          </a:p>
          <a:p>
            <a:r>
              <a:rPr lang="en-US" dirty="0"/>
              <a:t>Ability to meet with patient in the office can be scheduled ahead of time or contact is usually made over </a:t>
            </a:r>
            <a:r>
              <a:rPr lang="en-US"/>
              <a:t>the phone</a:t>
            </a:r>
            <a:endParaRPr lang="en-US" dirty="0"/>
          </a:p>
        </p:txBody>
      </p:sp>
    </p:spTree>
    <p:extLst>
      <p:ext uri="{BB962C8B-B14F-4D97-AF65-F5344CB8AC3E}">
        <p14:creationId xmlns:p14="http://schemas.microsoft.com/office/powerpoint/2010/main" val="133503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Care Management</a:t>
            </a:r>
          </a:p>
        </p:txBody>
      </p:sp>
      <p:pic>
        <p:nvPicPr>
          <p:cNvPr id="5" name="Content Placeholder 4"/>
          <p:cNvPicPr>
            <a:picLocks noGrp="1" noChangeAspect="1"/>
          </p:cNvPicPr>
          <p:nvPr>
            <p:ph sz="half" idx="1"/>
          </p:nvPr>
        </p:nvPicPr>
        <p:blipFill>
          <a:blip r:embed="rId3"/>
          <a:stretch>
            <a:fillRect/>
          </a:stretch>
        </p:blipFill>
        <p:spPr>
          <a:xfrm>
            <a:off x="838200" y="2834481"/>
            <a:ext cx="2486025" cy="2333625"/>
          </a:xfrm>
          <a:prstGeom prst="rect">
            <a:avLst/>
          </a:prstGeom>
        </p:spPr>
      </p:pic>
      <p:sp>
        <p:nvSpPr>
          <p:cNvPr id="4" name="Content Placeholder 3"/>
          <p:cNvSpPr>
            <a:spLocks noGrp="1"/>
          </p:cNvSpPr>
          <p:nvPr>
            <p:ph sz="half" idx="2"/>
          </p:nvPr>
        </p:nvSpPr>
        <p:spPr>
          <a:xfrm>
            <a:off x="3528508" y="1825625"/>
            <a:ext cx="7825292" cy="4351338"/>
          </a:xfrm>
        </p:spPr>
        <p:txBody>
          <a:bodyPr>
            <a:normAutofit fontScale="92500"/>
          </a:bodyPr>
          <a:lstStyle/>
          <a:p>
            <a:pPr marL="0" indent="0">
              <a:buNone/>
            </a:pPr>
            <a:r>
              <a:rPr lang="en-US" altLang="en-US" dirty="0">
                <a:ea typeface="Arial" charset="0"/>
                <a:cs typeface="Arial" charset="0"/>
              </a:rPr>
              <a:t>Chronic care management (or CCM) is defined as services provided by a physician or non-physician practitioner and their clinical staff, per calendar month, for patients with multiple chronic conditions expected to last at least 12 months or until the death of the patient, and that place the patient at significant risk of death, acute exacerbation/</a:t>
            </a:r>
            <a:r>
              <a:rPr lang="en-US" altLang="en-US" dirty="0" err="1">
                <a:ea typeface="Arial" charset="0"/>
                <a:cs typeface="Arial" charset="0"/>
              </a:rPr>
              <a:t>decompensation</a:t>
            </a:r>
            <a:r>
              <a:rPr lang="en-US" altLang="en-US" dirty="0">
                <a:ea typeface="Arial" charset="0"/>
                <a:cs typeface="Arial" charset="0"/>
              </a:rPr>
              <a:t>, or functional decline. </a:t>
            </a:r>
          </a:p>
          <a:p>
            <a:pPr lvl="1"/>
            <a:r>
              <a:rPr lang="en-US" altLang="en-US" dirty="0">
                <a:ea typeface="Arial" charset="0"/>
                <a:cs typeface="Arial" charset="0"/>
              </a:rPr>
              <a:t>CCM  is person-centered and requires more centralized management of patient needs and coordination among practitioners and providers. </a:t>
            </a:r>
            <a:endParaRPr lang="en-US" altLang="en-US" dirty="0">
              <a:ea typeface="MS PGothic" charset="-128"/>
            </a:endParaRPr>
          </a:p>
          <a:p>
            <a:pPr lvl="1"/>
            <a:r>
              <a:rPr lang="en-US" altLang="en-US" dirty="0">
                <a:ea typeface="Arial" charset="0"/>
                <a:cs typeface="Arial" charset="0"/>
              </a:rPr>
              <a:t>CMS considers CCM as a critical component of primary care that contributes to better health and care for individuals as the patients will receive a comprehensive care plan and 20 minutes a month or more for phone check-ins, and the ability to reach someone from their care team when they need to. </a:t>
            </a:r>
          </a:p>
          <a:p>
            <a:r>
              <a:rPr lang="en-US" dirty="0"/>
              <a:t>Referrals to CCM are often prompted by providers but case managers often suggest referrals while reviewing each patient chart for each report or referral if patient is in need of increased assistance.  </a:t>
            </a:r>
          </a:p>
          <a:p>
            <a:endParaRPr lang="en-US" altLang="en-US" dirty="0">
              <a:ea typeface="Arial" charset="0"/>
              <a:cs typeface="Arial" charset="0"/>
            </a:endParaRPr>
          </a:p>
          <a:p>
            <a:endParaRPr lang="en-US" dirty="0"/>
          </a:p>
        </p:txBody>
      </p:sp>
    </p:spTree>
    <p:extLst>
      <p:ext uri="{BB962C8B-B14F-4D97-AF65-F5344CB8AC3E}">
        <p14:creationId xmlns:p14="http://schemas.microsoft.com/office/powerpoint/2010/main" val="1558163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5" name="Content Placeholder 4"/>
          <p:cNvSpPr>
            <a:spLocks noGrp="1"/>
          </p:cNvSpPr>
          <p:nvPr>
            <p:ph idx="1"/>
          </p:nvPr>
        </p:nvSpPr>
        <p:spPr/>
        <p:txBody>
          <a:bodyPr>
            <a:normAutofit fontScale="92500" lnSpcReduction="20000"/>
          </a:bodyPr>
          <a:lstStyle/>
          <a:p>
            <a:r>
              <a:rPr lang="en-US" dirty="0"/>
              <a:t>Lack of behavioral health support</a:t>
            </a:r>
          </a:p>
          <a:p>
            <a:pPr lvl="1"/>
            <a:r>
              <a:rPr lang="en-US" dirty="0"/>
              <a:t>Patients needing behavioral health support are often turned away from CBOs or quickly discharged</a:t>
            </a:r>
          </a:p>
          <a:p>
            <a:pPr lvl="1"/>
            <a:r>
              <a:rPr lang="en-US" dirty="0"/>
              <a:t>Frequent calls between case managers and/or office with patient and/or family</a:t>
            </a:r>
          </a:p>
          <a:p>
            <a:pPr lvl="1"/>
            <a:r>
              <a:rPr lang="en-US" dirty="0"/>
              <a:t>Lack of communication between CBOs that will work with patients and office in regards to status of documents or patient status</a:t>
            </a:r>
          </a:p>
          <a:p>
            <a:r>
              <a:rPr lang="en-US" dirty="0"/>
              <a:t>Difficulty contacting CBOs and Insurance Case Managers</a:t>
            </a:r>
          </a:p>
          <a:p>
            <a:pPr lvl="1"/>
            <a:r>
              <a:rPr lang="en-US" dirty="0"/>
              <a:t>Multiple calls made to CBOs and Insurance Case Managers with no calls back</a:t>
            </a:r>
          </a:p>
          <a:p>
            <a:pPr lvl="1"/>
            <a:r>
              <a:rPr lang="en-US" dirty="0"/>
              <a:t>Often have to find different points of contact to reach a supervisor to get to person working with patient</a:t>
            </a:r>
          </a:p>
          <a:p>
            <a:r>
              <a:rPr lang="en-US" dirty="0"/>
              <a:t>Lack of communication between CBOs and Primary Care</a:t>
            </a:r>
          </a:p>
          <a:p>
            <a:pPr lvl="1"/>
            <a:r>
              <a:rPr lang="en-US" dirty="0"/>
              <a:t>Unless patient is working with AIM, Hospice, or home health agency often times office is not aware if anyone is working with the patient unless we made referral</a:t>
            </a:r>
          </a:p>
          <a:p>
            <a:r>
              <a:rPr lang="en-US" dirty="0" err="1"/>
              <a:t>HealtheConnections</a:t>
            </a:r>
            <a:r>
              <a:rPr lang="en-US" dirty="0"/>
              <a:t> has limited data from outside facilities, especially PCPs so identifying patients needing follow-ups is often difficult when reviewing daily listing</a:t>
            </a:r>
          </a:p>
          <a:p>
            <a:pPr lvl="1"/>
            <a:r>
              <a:rPr lang="en-US" dirty="0"/>
              <a:t>Ability to break down listing by provider but that only provides data from facilities that submit PCP data</a:t>
            </a:r>
          </a:p>
          <a:p>
            <a:pPr lvl="1"/>
            <a:endParaRPr lang="en-US" dirty="0"/>
          </a:p>
          <a:p>
            <a:endParaRPr lang="en-US" dirty="0"/>
          </a:p>
          <a:p>
            <a:endParaRPr lang="en-US" dirty="0"/>
          </a:p>
        </p:txBody>
      </p:sp>
    </p:spTree>
    <p:extLst>
      <p:ext uri="{BB962C8B-B14F-4D97-AF65-F5344CB8AC3E}">
        <p14:creationId xmlns:p14="http://schemas.microsoft.com/office/powerpoint/2010/main" val="634867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1DB217E1E1042A254A4589947BD5F" ma:contentTypeVersion="15" ma:contentTypeDescription="Create a new document." ma:contentTypeScope="" ma:versionID="3ec1658c369dece4be4626d074cef993">
  <xsd:schema xmlns:xsd="http://www.w3.org/2001/XMLSchema" xmlns:xs="http://www.w3.org/2001/XMLSchema" xmlns:p="http://schemas.microsoft.com/office/2006/metadata/properties" xmlns:ns2="6cbdb589-591a-4b3e-9722-1d0d4ff6c75c" xmlns:ns3="d082a33c-8ef2-4472-b8c8-4e7ff94b0815" xmlns:ns4="http://schemas.microsoft.com/sharepoint/v4" targetNamespace="http://schemas.microsoft.com/office/2006/metadata/properties" ma:root="true" ma:fieldsID="873812913e8ed9b82a97cb4eb416691e" ns2:_="" ns3:_="" ns4:_="">
    <xsd:import namespace="6cbdb589-591a-4b3e-9722-1d0d4ff6c75c"/>
    <xsd:import namespace="d082a33c-8ef2-4472-b8c8-4e7ff94b0815"/>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3:Reviewed_x0020_By" minOccurs="0"/>
                <xsd:element ref="ns3:TaxKeywordTaxHTField" minOccurs="0"/>
                <xsd:element ref="ns3:TaxCatchAll" minOccurs="0"/>
                <xsd:element ref="ns2:Company0" minOccurs="0"/>
                <xsd:element ref="ns3:_dlc_DocId" minOccurs="0"/>
                <xsd:element ref="ns3:_dlc_DocIdUrl" minOccurs="0"/>
                <xsd:element ref="ns3:_dlc_DocIdPersistId" minOccurs="0"/>
                <xsd:element ref="ns2:MediaServiceAutoTags" minOccurs="0"/>
                <xsd:element ref="ns2:MediaServiceOCR" minOccurs="0"/>
                <xsd:element ref="ns2:MediaServiceDateTaken" minOccurs="0"/>
                <xsd:element ref="ns4:IconOverlay"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bdb589-591a-4b3e-9722-1d0d4ff6c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Company0" ma:index="14" nillable="true" ma:displayName="Company" ma:internalName="Company0">
      <xsd:simpleType>
        <xsd:restriction base="dms:Text">
          <xsd:maxLength value="255"/>
        </xsd:restriction>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GenerationTime" ma:index="2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82a33c-8ef2-4472-b8c8-4e7ff94b0815" elementFormDefault="qualified">
    <xsd:import namespace="http://schemas.microsoft.com/office/2006/documentManagement/types"/>
    <xsd:import namespace="http://schemas.microsoft.com/office/infopath/2007/PartnerControls"/>
    <xsd:element name="Reviewed_x0020_By" ma:index="10" nillable="true" ma:displayName="Reviewed By" ma:list="UserInfo" ma:SharePointGroup="0" ma:internalName="Review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KeywordTaxHTField" ma:index="12" nillable="true" ma:taxonomy="true" ma:internalName="TaxKeywordTaxHTField" ma:taxonomyFieldName="TaxKeyword" ma:displayName="Enterprise Keywords" ma:fieldId="{23f27201-bee3-471e-b2e7-b64fd8b7ca38}" ma:taxonomyMulti="true" ma:sspId="fdaac145-b838-4d40-ae06-875a6a50f755"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3cda8a59-d9da-48f5-b3c2-2d34196bc22e}" ma:internalName="TaxCatchAll" ma:showField="CatchAllData" ma:web="d082a33c-8ef2-4472-b8c8-4e7ff94b0815">
      <xsd:complexType>
        <xsd:complexContent>
          <xsd:extension base="dms:MultiChoiceLookup">
            <xsd:sequence>
              <xsd:element name="Value" type="dms:Lookup" maxOccurs="unbounded" minOccurs="0" nillable="true"/>
            </xsd:sequence>
          </xsd:extension>
        </xsd:complexContent>
      </xsd:complex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082a33c-8ef2-4472-b8c8-4e7ff94b0815">NCINITIATIVE-1165096692-129037</_dlc_DocId>
    <_dlc_DocIdUrl xmlns="d082a33c-8ef2-4472-b8c8-4e7ff94b0815">
      <Url>https://fdrhpo.sharepoint.com/sites/NCI/_layouts/15/DocIdRedir.aspx?ID=NCINITIATIVE-1165096692-129037</Url>
      <Description>NCINITIATIVE-1165096692-129037</Description>
    </_dlc_DocIdUrl>
    <TaxCatchAll xmlns="d082a33c-8ef2-4472-b8c8-4e7ff94b0815"/>
    <Company0 xmlns="6cbdb589-591a-4b3e-9722-1d0d4ff6c75c" xsi:nil="true"/>
    <IconOverlay xmlns="http://schemas.microsoft.com/sharepoint/v4" xsi:nil="true"/>
    <TaxKeywordTaxHTField xmlns="d082a33c-8ef2-4472-b8c8-4e7ff94b0815">
      <Terms xmlns="http://schemas.microsoft.com/office/infopath/2007/PartnerControls"/>
    </TaxKeywordTaxHTField>
    <Reviewed_x0020_By xmlns="d082a33c-8ef2-4472-b8c8-4e7ff94b0815">
      <UserInfo>
        <DisplayName/>
        <AccountId xsi:nil="true"/>
        <AccountType/>
      </UserInfo>
    </Reviewed_x0020_By>
  </documentManagement>
</p:properties>
</file>

<file path=customXml/itemProps1.xml><?xml version="1.0" encoding="utf-8"?>
<ds:datastoreItem xmlns:ds="http://schemas.openxmlformats.org/officeDocument/2006/customXml" ds:itemID="{205324D6-1585-4821-A44E-19BC4505FAEC}"/>
</file>

<file path=customXml/itemProps2.xml><?xml version="1.0" encoding="utf-8"?>
<ds:datastoreItem xmlns:ds="http://schemas.openxmlformats.org/officeDocument/2006/customXml" ds:itemID="{0897D402-5763-4B6A-B53C-6D7140651E25}"/>
</file>

<file path=customXml/itemProps3.xml><?xml version="1.0" encoding="utf-8"?>
<ds:datastoreItem xmlns:ds="http://schemas.openxmlformats.org/officeDocument/2006/customXml" ds:itemID="{5C7DCA07-1B2A-4140-B834-42BEDAC8ADCB}"/>
</file>

<file path=customXml/itemProps4.xml><?xml version="1.0" encoding="utf-8"?>
<ds:datastoreItem xmlns:ds="http://schemas.openxmlformats.org/officeDocument/2006/customXml" ds:itemID="{5B8F8647-E80B-407A-8E24-CA489FA9B3DC}"/>
</file>

<file path=docProps/app.xml><?xml version="1.0" encoding="utf-8"?>
<Properties xmlns="http://schemas.openxmlformats.org/officeDocument/2006/extended-properties" xmlns:vt="http://schemas.openxmlformats.org/officeDocument/2006/docPropsVTypes">
  <Template>Integral</Template>
  <TotalTime>170</TotalTime>
  <Words>1411</Words>
  <Application>Microsoft Office PowerPoint</Application>
  <PresentationFormat>Widescreen</PresentationFormat>
  <Paragraphs>68</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Arial</vt:lpstr>
      <vt:lpstr>Calibri</vt:lpstr>
      <vt:lpstr>Tw Cen MT</vt:lpstr>
      <vt:lpstr>Tw Cen MT Condensed</vt:lpstr>
      <vt:lpstr>Wingdings 3</vt:lpstr>
      <vt:lpstr>Integral</vt:lpstr>
      <vt:lpstr>Outpatient Care Management at Claxton-Hepburn Medical Center</vt:lpstr>
      <vt:lpstr>Warm Hand-Offs</vt:lpstr>
      <vt:lpstr>Transitional Care Management</vt:lpstr>
      <vt:lpstr>ER/Inpatient Discharge Review</vt:lpstr>
      <vt:lpstr>Reports</vt:lpstr>
      <vt:lpstr>ACO Reports</vt:lpstr>
      <vt:lpstr>Referrals</vt:lpstr>
      <vt:lpstr>Chronic Care Management</vt:lpstr>
      <vt:lpstr>Challenges</vt:lpstr>
      <vt:lpstr>Success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Outpatient Care Management at CHMC</dc:title>
  <dc:creator>Kelley, Elizabeth</dc:creator>
  <cp:lastModifiedBy>Laura Yott</cp:lastModifiedBy>
  <cp:revision>19</cp:revision>
  <dcterms:created xsi:type="dcterms:W3CDTF">2019-02-18T16:23:08Z</dcterms:created>
  <dcterms:modified xsi:type="dcterms:W3CDTF">2019-02-25T20:01:13Z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0x010100D7B1DB217E1E1042A254A4589947BD5F</vt:lpwstr>
  </property>
  <property fmtid="{D5CDD505-2E9C-101B-9397-08002B2CF9AE}" pid="3" name="_dlc_DocIdItemGuid">
    <vt:lpwstr>7f37b091-1c26-4249-8cf3-e4d29b5a49dd</vt:lpwstr>
  </property>
  <property fmtid="{D5CDD505-2E9C-101B-9397-08002B2CF9AE}" pid="4" name="TaxKeyword">
    <vt:lpwstr/>
  </property>
</Properties>
</file>