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3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notesSlides/notesSlide4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1"/>
  </p:notesMasterIdLst>
  <p:sldIdLst>
    <p:sldId id="256" r:id="rId2"/>
    <p:sldId id="259" r:id="rId3"/>
    <p:sldId id="266" r:id="rId4"/>
    <p:sldId id="267" r:id="rId5"/>
    <p:sldId id="302" r:id="rId6"/>
    <p:sldId id="284" r:id="rId7"/>
    <p:sldId id="260" r:id="rId8"/>
    <p:sldId id="261" r:id="rId9"/>
    <p:sldId id="262" r:id="rId10"/>
    <p:sldId id="298" r:id="rId11"/>
    <p:sldId id="269" r:id="rId12"/>
    <p:sldId id="271" r:id="rId13"/>
    <p:sldId id="277" r:id="rId14"/>
    <p:sldId id="278" r:id="rId15"/>
    <p:sldId id="270" r:id="rId16"/>
    <p:sldId id="296" r:id="rId17"/>
    <p:sldId id="272" r:id="rId18"/>
    <p:sldId id="279" r:id="rId19"/>
    <p:sldId id="280" r:id="rId20"/>
    <p:sldId id="301" r:id="rId21"/>
    <p:sldId id="276" r:id="rId22"/>
    <p:sldId id="299" r:id="rId23"/>
    <p:sldId id="300" r:id="rId24"/>
    <p:sldId id="274" r:id="rId25"/>
    <p:sldId id="281" r:id="rId26"/>
    <p:sldId id="273" r:id="rId27"/>
    <p:sldId id="283" r:id="rId28"/>
    <p:sldId id="285" r:id="rId29"/>
    <p:sldId id="286" r:id="rId30"/>
    <p:sldId id="287" r:id="rId31"/>
    <p:sldId id="307" r:id="rId32"/>
    <p:sldId id="303" r:id="rId33"/>
    <p:sldId id="308" r:id="rId34"/>
    <p:sldId id="306" r:id="rId35"/>
    <p:sldId id="304" r:id="rId36"/>
    <p:sldId id="305" r:id="rId37"/>
    <p:sldId id="309" r:id="rId38"/>
    <p:sldId id="297" r:id="rId39"/>
    <p:sldId id="310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>
      <p:cViewPr varScale="1">
        <p:scale>
          <a:sx n="105" d="100"/>
          <a:sy n="105" d="100"/>
        </p:scale>
        <p:origin x="169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C89EA-C9A1-4B53-81BE-611E2F70488F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D09FF-8B83-4EB3-80FA-4E267554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7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D09FF-8B83-4EB3-80FA-4E267554E1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90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D09FF-8B83-4EB3-80FA-4E267554E1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3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D09FF-8B83-4EB3-80FA-4E267554E1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68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D09FF-8B83-4EB3-80FA-4E267554E18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6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B8CC-A3FB-47F9-B7AD-F7A7AABF70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347532-207D-4304-AF44-4A40CBE68F8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B8CC-A3FB-47F9-B7AD-F7A7AABF70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47532-207D-4304-AF44-4A40CBE68F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B8CC-A3FB-47F9-B7AD-F7A7AABF70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47532-207D-4304-AF44-4A40CBE68F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B8CC-A3FB-47F9-B7AD-F7A7AABF70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347532-207D-4304-AF44-4A40CBE68F8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B8CC-A3FB-47F9-B7AD-F7A7AABF70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347532-207D-4304-AF44-4A40CBE68F8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B8CC-A3FB-47F9-B7AD-F7A7AABF70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347532-207D-4304-AF44-4A40CBE68F8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B8CC-A3FB-47F9-B7AD-F7A7AABF70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347532-207D-4304-AF44-4A40CBE68F8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B8CC-A3FB-47F9-B7AD-F7A7AABF70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347532-207D-4304-AF44-4A40CBE68F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B8CC-A3FB-47F9-B7AD-F7A7AABF70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347532-207D-4304-AF44-4A40CBE68F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B8CC-A3FB-47F9-B7AD-F7A7AABF70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347532-207D-4304-AF44-4A40CBE68F8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B8CC-A3FB-47F9-B7AD-F7A7AABF70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347532-207D-4304-AF44-4A40CBE68F8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076B8CC-A3FB-47F9-B7AD-F7A7AABF70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F347532-207D-4304-AF44-4A40CBE68F8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95400" y="35052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latin typeface="Adobe Hebrew" pitchFamily="18" charset="-79"/>
                <a:cs typeface="Adobe Hebrew" pitchFamily="18" charset="-79"/>
              </a:rPr>
              <a:t>A Federally Qualified Health Center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2" y="457200"/>
            <a:ext cx="7772415" cy="1517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953000"/>
            <a:ext cx="6967742" cy="1039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6324600"/>
            <a:ext cx="7543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WWW.CHCNORTHCOUNTRY.ORG</a:t>
            </a:r>
          </a:p>
        </p:txBody>
      </p:sp>
    </p:spTree>
    <p:extLst>
      <p:ext uri="{BB962C8B-B14F-4D97-AF65-F5344CB8AC3E}">
        <p14:creationId xmlns:p14="http://schemas.microsoft.com/office/powerpoint/2010/main" val="26126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71" y="1676400"/>
            <a:ext cx="5717354" cy="4763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848" y="3810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OGDENSBURG</a:t>
            </a:r>
          </a:p>
        </p:txBody>
      </p:sp>
    </p:spTree>
    <p:extLst>
      <p:ext uri="{BB962C8B-B14F-4D97-AF65-F5344CB8AC3E}">
        <p14:creationId xmlns:p14="http://schemas.microsoft.com/office/powerpoint/2010/main" val="2147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705" y="1905000"/>
            <a:ext cx="815340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dirty="0">
                <a:latin typeface="Trajan Pro" pitchFamily="18" charset="0"/>
              </a:rPr>
              <a:t>We offer the following Services:</a:t>
            </a:r>
          </a:p>
        </p:txBody>
      </p:sp>
    </p:spTree>
    <p:extLst>
      <p:ext uri="{BB962C8B-B14F-4D97-AF65-F5344CB8AC3E}">
        <p14:creationId xmlns:p14="http://schemas.microsoft.com/office/powerpoint/2010/main" val="18574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Primary Care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79" y="1676400"/>
            <a:ext cx="5824442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dirty="0">
                <a:latin typeface="Trajan Pro" pitchFamily="18" charset="0"/>
              </a:rPr>
              <a:t>Primary Care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4743" y="19812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General Health Care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2971800"/>
            <a:ext cx="708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Breast, Cervical &amp; Colorectal Cancer Screenings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44958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Women’s Health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55626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Diabetic Foot Care</a:t>
            </a:r>
          </a:p>
        </p:txBody>
      </p:sp>
    </p:spTree>
    <p:extLst>
      <p:ext uri="{BB962C8B-B14F-4D97-AF65-F5344CB8AC3E}">
        <p14:creationId xmlns:p14="http://schemas.microsoft.com/office/powerpoint/2010/main" val="335647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Pediatric Care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97606"/>
            <a:ext cx="658368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Pediatric Care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4743" y="19812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General Check-ups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4743" y="29718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Immunizations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4743" y="3936206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Referrals to Specialists</a:t>
            </a:r>
          </a:p>
        </p:txBody>
      </p:sp>
    </p:spTree>
    <p:extLst>
      <p:ext uri="{BB962C8B-B14F-4D97-AF65-F5344CB8AC3E}">
        <p14:creationId xmlns:p14="http://schemas.microsoft.com/office/powerpoint/2010/main" val="42348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yDryGouvernuerTacticalApril2015-Full Mi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364"/>
            <a:ext cx="9144000" cy="547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0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Dental Care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" y="1640186"/>
            <a:ext cx="713232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8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Dental Care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4743" y="19812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Routine Check-Ups &amp; Cleanings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2911701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Fillings &amp; Extractions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3830478"/>
            <a:ext cx="708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School Based Dental Sealant Program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5238767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Oral Cancer Screenings</a:t>
            </a:r>
          </a:p>
        </p:txBody>
      </p:sp>
    </p:spTree>
    <p:extLst>
      <p:ext uri="{BB962C8B-B14F-4D97-AF65-F5344CB8AC3E}">
        <p14:creationId xmlns:p14="http://schemas.microsoft.com/office/powerpoint/2010/main" val="32022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9387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5500" b="1" u="sng" dirty="0">
                <a:latin typeface="Trajan Pro" pitchFamily="18" charset="0"/>
              </a:rPr>
              <a:t>Behavioral Health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524000"/>
            <a:ext cx="4330275" cy="2886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0"/>
            <a:ext cx="3959200" cy="296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4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848" y="3810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Our Mission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8515" y="1905000"/>
            <a:ext cx="7086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Our mission is to provide comprehensive, accessible health and human services in the counties of Northern New York with a special commitment to low income, medically underserved individuals, &amp; people with disabilities. </a:t>
            </a:r>
          </a:p>
        </p:txBody>
      </p:sp>
      <p:pic>
        <p:nvPicPr>
          <p:cNvPr id="4" name="Terpstra Launch October 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9387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5500" b="1" u="sng" dirty="0">
                <a:latin typeface="Trajan Pro" pitchFamily="18" charset="0"/>
              </a:rPr>
              <a:t>Behavioral Health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40" y="1447800"/>
            <a:ext cx="540372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9387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5500" b="1" u="sng" dirty="0">
                <a:latin typeface="Trajan Pro" pitchFamily="18" charset="0"/>
              </a:rPr>
              <a:t>Behavioral  Health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4743" y="17526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Screening Evaluations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4743" y="2590800"/>
            <a:ext cx="7239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Psychiatric Assessments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4743" y="3505200"/>
            <a:ext cx="7239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Ongoing Psychiatric Reviews with Medication Therapy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4359" y="4876800"/>
            <a:ext cx="7239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Individual Therapy with LCSW-R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9078" y="5791200"/>
            <a:ext cx="7239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Supportive Education</a:t>
            </a:r>
          </a:p>
        </p:txBody>
      </p:sp>
    </p:spTree>
    <p:extLst>
      <p:ext uri="{BB962C8B-B14F-4D97-AF65-F5344CB8AC3E}">
        <p14:creationId xmlns:p14="http://schemas.microsoft.com/office/powerpoint/2010/main" val="18118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7" grpId="0" build="p"/>
      <p:bldP spid="8" grpId="0" build="p"/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76473"/>
            <a:ext cx="8153400" cy="9387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5500" b="1" u="sng" dirty="0">
                <a:latin typeface="Trajan Pro" pitchFamily="18" charset="0"/>
              </a:rPr>
              <a:t>Care coordination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36576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81400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76473"/>
            <a:ext cx="8153400" cy="9387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5500" b="1" u="sng" dirty="0">
                <a:latin typeface="Trajan Pro" pitchFamily="18" charset="0"/>
              </a:rPr>
              <a:t>Care coordination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4743" y="19812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Transportation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30480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Substance Use Disorder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800" y="41148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Chronic Care Management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51054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Outreach and Enrollment</a:t>
            </a:r>
          </a:p>
        </p:txBody>
      </p:sp>
    </p:spTree>
    <p:extLst>
      <p:ext uri="{BB962C8B-B14F-4D97-AF65-F5344CB8AC3E}">
        <p14:creationId xmlns:p14="http://schemas.microsoft.com/office/powerpoint/2010/main" val="11696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 build="p"/>
      <p:bldP spid="8" grpId="0" build="p"/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Physical Therapy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" y="1600200"/>
            <a:ext cx="713232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3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Physical Therapy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5240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Treatment for adults &amp; children with orthopedic conditions, neurological disorders, &amp; chronic pain.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335280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Short-term rehabilitation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4191000"/>
            <a:ext cx="8444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Long-term maintenance PT for patients with diagnosis of developmental disabilities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5943600"/>
            <a:ext cx="8444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Evaluations for assistive devices</a:t>
            </a:r>
          </a:p>
        </p:txBody>
      </p:sp>
    </p:spTree>
    <p:extLst>
      <p:ext uri="{BB962C8B-B14F-4D97-AF65-F5344CB8AC3E}">
        <p14:creationId xmlns:p14="http://schemas.microsoft.com/office/powerpoint/2010/main" val="3864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  <p:bldP spid="7" grpId="0" build="p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Optometry</a:t>
            </a:r>
          </a:p>
        </p:txBody>
      </p:sp>
      <p:pic>
        <p:nvPicPr>
          <p:cNvPr id="4098" name="Picture 2" descr="C:\Users\mfarmer\AppData\Local\Microsoft\Windows\Temporary Internet Files\Content.IE5\ALBK9ZMI\6790592828_7b83a9143d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63" y="1676400"/>
            <a:ext cx="6353074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96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Optometry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17526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Complete Eye Exams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28194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Glaucoma Testing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3962400"/>
            <a:ext cx="708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Prescription Filling for Medicaid participants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54864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Optician Services</a:t>
            </a:r>
          </a:p>
        </p:txBody>
      </p:sp>
    </p:spTree>
    <p:extLst>
      <p:ext uri="{BB962C8B-B14F-4D97-AF65-F5344CB8AC3E}">
        <p14:creationId xmlns:p14="http://schemas.microsoft.com/office/powerpoint/2010/main" val="33853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Case Management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1524000"/>
            <a:ext cx="3771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2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Case Management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188" y="1600200"/>
            <a:ext cx="826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Arranges patient transportation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4188" y="2209800"/>
            <a:ext cx="825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Links patients to medical  &amp; social services inside and outside the agency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6643" y="3233962"/>
            <a:ext cx="8466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Assists the uninsured and under-insured in obtaining affordable medications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643" y="4346262"/>
            <a:ext cx="8264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liaison for patients with social service agencies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874" y="5468663"/>
            <a:ext cx="8454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Assists patients confronted with homelessness, home heating, domestic violence, mental health and food insufficiency issues.</a:t>
            </a:r>
          </a:p>
        </p:txBody>
      </p:sp>
    </p:spTree>
    <p:extLst>
      <p:ext uri="{BB962C8B-B14F-4D97-AF65-F5344CB8AC3E}">
        <p14:creationId xmlns:p14="http://schemas.microsoft.com/office/powerpoint/2010/main" val="39426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  <p:bldP spid="6" grpId="0" build="p"/>
      <p:bldP spid="7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848" y="3810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Health Centers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1752600"/>
            <a:ext cx="7086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 New York State health centers deliver high-quality care to over 2 million people; that is about 1 in 9 residents. We help achieve better performance among traditionally underserved and at-risk patient populations.  Across the country almost 30 million people now receive their care at a health center.</a:t>
            </a:r>
          </a:p>
        </p:txBody>
      </p:sp>
    </p:spTree>
    <p:extLst>
      <p:ext uri="{BB962C8B-B14F-4D97-AF65-F5344CB8AC3E}">
        <p14:creationId xmlns:p14="http://schemas.microsoft.com/office/powerpoint/2010/main" val="281728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dirty="0">
                <a:latin typeface="Trajan Pro" pitchFamily="18" charset="0"/>
              </a:rPr>
              <a:t>Health Insurance</a:t>
            </a:r>
          </a:p>
          <a:p>
            <a:pPr algn="ctr"/>
            <a:r>
              <a:rPr lang="en-US" sz="6000" b="1" dirty="0">
                <a:latin typeface="Trajan Pro" pitchFamily="18" charset="0"/>
              </a:rPr>
              <a:t>Enrollment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2667000"/>
            <a:ext cx="497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dirty="0">
                <a:latin typeface="Trajan Pro" pitchFamily="18" charset="0"/>
              </a:rPr>
              <a:t>Health Insurance</a:t>
            </a:r>
          </a:p>
          <a:p>
            <a:pPr algn="ctr"/>
            <a:r>
              <a:rPr lang="en-US" sz="6000" b="1" dirty="0">
                <a:latin typeface="Trajan Pro" pitchFamily="18" charset="0"/>
              </a:rPr>
              <a:t>Enrollment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5908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Our health center staffs a full-time Outreach and Enrollment Coordinator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4038600"/>
            <a:ext cx="784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If you have questions about health insurance and NYS Marketplace enrollment, we are available to assist you.</a:t>
            </a:r>
          </a:p>
        </p:txBody>
      </p:sp>
    </p:spTree>
    <p:extLst>
      <p:ext uri="{BB962C8B-B14F-4D97-AF65-F5344CB8AC3E}">
        <p14:creationId xmlns:p14="http://schemas.microsoft.com/office/powerpoint/2010/main" val="333210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3600" b="1" dirty="0">
                <a:latin typeface="Trajan Pro" pitchFamily="18" charset="0"/>
              </a:rPr>
              <a:t>Consumer Directed Personal Assistance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6764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Your Life, Your Home, Your Care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743200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0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3600" b="1" dirty="0">
                <a:latin typeface="Trajan Pro" pitchFamily="18" charset="0"/>
              </a:rPr>
              <a:t>Consumer Directed Personal Assistance Program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027" y="26670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The CDPAP program is designed to lower costs on the healthcare system while allowing people to remain in their own home.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8027" y="39624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Any resident of St. Lawrence, Franklin, or Jefferson counties who is eligible for Medicaid and who currently receives or is able to receive personal care assistance can apply.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4376" y="56388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Contact Donna Elliot, Director of CDPAP, at </a:t>
            </a:r>
          </a:p>
          <a:p>
            <a:r>
              <a:rPr lang="en-US" sz="2400" dirty="0"/>
              <a:t>      315-386-1156 for more information.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6764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Your Life, Your Home, Your Care</a:t>
            </a:r>
          </a:p>
        </p:txBody>
      </p:sp>
    </p:spTree>
    <p:extLst>
      <p:ext uri="{BB962C8B-B14F-4D97-AF65-F5344CB8AC3E}">
        <p14:creationId xmlns:p14="http://schemas.microsoft.com/office/powerpoint/2010/main" val="325608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dirty="0">
                <a:latin typeface="Trajan Pro" pitchFamily="18" charset="0"/>
              </a:rPr>
              <a:t>WIC Services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3505200" cy="2625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1544515"/>
            <a:ext cx="3880245" cy="2586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466381"/>
            <a:ext cx="3524105" cy="228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76473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dirty="0">
                <a:latin typeface="Trajan Pro" pitchFamily="18" charset="0"/>
              </a:rPr>
              <a:t>WIC Services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676400"/>
            <a:ext cx="784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Community Health Center of the North Country administers the WIC program in Franklin and St. Lawrence</a:t>
            </a:r>
          </a:p>
          <a:p>
            <a:r>
              <a:rPr lang="en-US" sz="3200" dirty="0"/>
              <a:t>     counties.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4415" y="5036509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Healthy Communities Start with Proper Nutrition…..Be WIC Strong.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6346071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Find out more at wicstrong.com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415" y="3843119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Approximately 2,500 clients in both counties.</a:t>
            </a:r>
          </a:p>
        </p:txBody>
      </p:sp>
    </p:spTree>
    <p:extLst>
      <p:ext uri="{BB962C8B-B14F-4D97-AF65-F5344CB8AC3E}">
        <p14:creationId xmlns:p14="http://schemas.microsoft.com/office/powerpoint/2010/main" val="19655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79359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dirty="0">
                <a:latin typeface="Trajan Pro" pitchFamily="18" charset="0"/>
              </a:rPr>
              <a:t>HEALTH HOME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9812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7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79359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dirty="0">
                <a:latin typeface="Trajan Pro" pitchFamily="18" charset="0"/>
              </a:rPr>
              <a:t>HEALTH HOME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784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 Health Home is not a physical place, more so a group of healthcare and service providers working together to coordinate access to care.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1662" y="3610281"/>
            <a:ext cx="784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To be eligible one must be enrolled in Medicaid, and have 2 or more chronic conditions, 1 single qualifying chronic condition such as HIV/AIDS, Serious Emotional Disturbances (SED), or Complex Trauma.</a:t>
            </a:r>
          </a:p>
        </p:txBody>
      </p:sp>
    </p:spTree>
    <p:extLst>
      <p:ext uri="{BB962C8B-B14F-4D97-AF65-F5344CB8AC3E}">
        <p14:creationId xmlns:p14="http://schemas.microsoft.com/office/powerpoint/2010/main" val="35330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304800"/>
            <a:ext cx="81179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127000" prstMaterial="metal">
              <a:bevelT w="82550" h="38100" prst="coolSlant"/>
              <a:bevelB w="82550" h="38100" prst="coolSlant"/>
            </a:sp3d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Next Generation of</a:t>
            </a:r>
          </a:p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Health Care is Already Here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35" y="1912561"/>
            <a:ext cx="3241120" cy="2430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420028"/>
            <a:ext cx="3048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76" y="1900837"/>
            <a:ext cx="3256752" cy="2442564"/>
          </a:xfrm>
          <a:prstGeom prst="rect">
            <a:avLst/>
          </a:prstGeom>
        </p:spPr>
      </p:pic>
      <p:pic>
        <p:nvPicPr>
          <p:cNvPr id="10" name="Motivational 60 May 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1000" y="5258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95400" y="35052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latin typeface="Adobe Hebrew" pitchFamily="18" charset="-79"/>
                <a:cs typeface="Adobe Hebrew" pitchFamily="18" charset="-79"/>
              </a:rPr>
              <a:t>A Federally Qualified Health Center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2" y="457200"/>
            <a:ext cx="7772415" cy="1517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953000"/>
            <a:ext cx="6967742" cy="1039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6324600"/>
            <a:ext cx="7543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WWW.CHCNORTHCOUNTRY.ORG</a:t>
            </a:r>
          </a:p>
        </p:txBody>
      </p:sp>
    </p:spTree>
    <p:extLst>
      <p:ext uri="{BB962C8B-B14F-4D97-AF65-F5344CB8AC3E}">
        <p14:creationId xmlns:p14="http://schemas.microsoft.com/office/powerpoint/2010/main" val="360674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829167"/>
              </p:ext>
            </p:extLst>
          </p:nvPr>
        </p:nvGraphicFramePr>
        <p:xfrm>
          <a:off x="1981200" y="76200"/>
          <a:ext cx="5143419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Acrobat Document" r:id="rId3" imgW="17144731" imgH="22173880" progId="AcroExch.Document.7">
                  <p:embed/>
                </p:oleObj>
              </mc:Choice>
              <mc:Fallback>
                <p:oleObj name="Acrobat Document" r:id="rId3" imgW="17144731" imgH="2217388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1200" y="76200"/>
                        <a:ext cx="5143419" cy="670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6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"/>
            <a:ext cx="5123348" cy="662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6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848" y="3810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Health Centers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8515" y="19050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Increase Accessibility to Care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8515" y="2971799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Provide Integrated Services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8515" y="3962400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Lower Health Care Costs for Patients and the Community As  A Whole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8515" y="57912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Reduce Disparities</a:t>
            </a:r>
          </a:p>
        </p:txBody>
      </p:sp>
    </p:spTree>
    <p:extLst>
      <p:ext uri="{BB962C8B-B14F-4D97-AF65-F5344CB8AC3E}">
        <p14:creationId xmlns:p14="http://schemas.microsoft.com/office/powerpoint/2010/main" val="230619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build="p"/>
      <p:bldP spid="7" grpId="0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676400"/>
            <a:ext cx="899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CHCNC</a:t>
            </a:r>
            <a:r>
              <a:rPr lang="en-US" sz="3600" dirty="0"/>
              <a:t> </a:t>
            </a:r>
            <a:r>
              <a:rPr lang="en-US" sz="3200" dirty="0"/>
              <a:t>serves St. Lawrence, Franklin </a:t>
            </a:r>
          </a:p>
          <a:p>
            <a:pPr algn="ctr"/>
            <a:r>
              <a:rPr lang="en-US" sz="3200" dirty="0"/>
              <a:t>and Jefferson Counties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848" y="3810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Service Areas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124200"/>
            <a:ext cx="4548554" cy="3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848" y="3810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Site Locations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6741" y="182929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Canton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9935" y="342007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Gouverneur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25" y="4343400"/>
            <a:ext cx="381635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69747"/>
            <a:ext cx="4468383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5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848" y="3810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plastic">
              <a:bevelT w="38100" h="38100"/>
              <a:bevelB w="38100" h="38100"/>
            </a:sp3d>
          </a:bodyPr>
          <a:lstStyle/>
          <a:p>
            <a:pPr algn="ctr"/>
            <a:r>
              <a:rPr lang="en-US" sz="6000" b="1" u="sng" dirty="0">
                <a:latin typeface="Trajan Pro" pitchFamily="18" charset="0"/>
              </a:rPr>
              <a:t>Site Locations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0" y="1571606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Malone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764" y="47244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Watertown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41" y="2494936"/>
            <a:ext cx="5922237" cy="1920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648200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B1DB217E1E1042A254A4589947BD5F" ma:contentTypeVersion="15" ma:contentTypeDescription="Create a new document." ma:contentTypeScope="" ma:versionID="3ec1658c369dece4be4626d074cef993">
  <xsd:schema xmlns:xsd="http://www.w3.org/2001/XMLSchema" xmlns:xs="http://www.w3.org/2001/XMLSchema" xmlns:p="http://schemas.microsoft.com/office/2006/metadata/properties" xmlns:ns2="6cbdb589-591a-4b3e-9722-1d0d4ff6c75c" xmlns:ns3="d082a33c-8ef2-4472-b8c8-4e7ff94b0815" xmlns:ns4="http://schemas.microsoft.com/sharepoint/v4" targetNamespace="http://schemas.microsoft.com/office/2006/metadata/properties" ma:root="true" ma:fieldsID="873812913e8ed9b82a97cb4eb416691e" ns2:_="" ns3:_="" ns4:_="">
    <xsd:import namespace="6cbdb589-591a-4b3e-9722-1d0d4ff6c75c"/>
    <xsd:import namespace="d082a33c-8ef2-4472-b8c8-4e7ff94b081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Reviewed_x0020_By" minOccurs="0"/>
                <xsd:element ref="ns3:TaxKeywordTaxHTField" minOccurs="0"/>
                <xsd:element ref="ns3:TaxCatchAll" minOccurs="0"/>
                <xsd:element ref="ns2:Company0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DateTaken" minOccurs="0"/>
                <xsd:element ref="ns4:IconOverlay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bdb589-591a-4b3e-9722-1d0d4ff6c7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Company0" ma:index="14" nillable="true" ma:displayName="Company" ma:internalName="Company0">
      <xsd:simpleType>
        <xsd:restriction base="dms:Text">
          <xsd:maxLength value="255"/>
        </xsd:restriction>
      </xsd:simpleType>
    </xsd:element>
    <xsd:element name="MediaServiceAutoTags" ma:index="18" nillable="true" ma:displayName="MediaServiceAutoTags" ma:internalName="MediaServiceAutoTags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2a33c-8ef2-4472-b8c8-4e7ff94b0815" elementFormDefault="qualified">
    <xsd:import namespace="http://schemas.microsoft.com/office/2006/documentManagement/types"/>
    <xsd:import namespace="http://schemas.microsoft.com/office/infopath/2007/PartnerControls"/>
    <xsd:element name="Reviewed_x0020_By" ma:index="10" nillable="true" ma:displayName="Reviewed By" ma:list="UserInfo" ma:SharePointGroup="0" ma:internalName="Reviewed_x0020_By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KeywordTaxHTField" ma:index="12" nillable="true" ma:taxonomy="true" ma:internalName="TaxKeywordTaxHTField" ma:taxonomyFieldName="TaxKeyword" ma:displayName="Enterprise Keywords" ma:fieldId="{23f27201-bee3-471e-b2e7-b64fd8b7ca38}" ma:taxonomyMulti="true" ma:sspId="fdaac145-b838-4d40-ae06-875a6a50f75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3cda8a59-d9da-48f5-b3c2-2d34196bc22e}" ma:internalName="TaxCatchAll" ma:showField="CatchAllData" ma:web="d082a33c-8ef2-4472-b8c8-4e7ff94b08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082a33c-8ef2-4472-b8c8-4e7ff94b0815">NCINITIATIVE-1165096692-237098</_dlc_DocId>
    <_dlc_DocIdUrl xmlns="d082a33c-8ef2-4472-b8c8-4e7ff94b0815">
      <Url>https://fdrhpo.sharepoint.com/sites/NCI/_layouts/15/DocIdRedir.aspx?ID=NCINITIATIVE-1165096692-237098</Url>
      <Description>NCINITIATIVE-1165096692-237098</Description>
    </_dlc_DocIdUrl>
    <TaxCatchAll xmlns="d082a33c-8ef2-4472-b8c8-4e7ff94b0815"/>
    <Company0 xmlns="6cbdb589-591a-4b3e-9722-1d0d4ff6c75c" xsi:nil="true"/>
    <IconOverlay xmlns="http://schemas.microsoft.com/sharepoint/v4" xsi:nil="true"/>
    <TaxKeywordTaxHTField xmlns="d082a33c-8ef2-4472-b8c8-4e7ff94b0815">
      <Terms xmlns="http://schemas.microsoft.com/office/infopath/2007/PartnerControls"/>
    </TaxKeywordTaxHTField>
    <Reviewed_x0020_By xmlns="d082a33c-8ef2-4472-b8c8-4e7ff94b0815">
      <UserInfo>
        <DisplayName/>
        <AccountId xsi:nil="true"/>
        <AccountType/>
      </UserInfo>
    </Reviewed_x0020_By>
  </documentManagement>
</p:properties>
</file>

<file path=customXml/itemProps1.xml><?xml version="1.0" encoding="utf-8"?>
<ds:datastoreItem xmlns:ds="http://schemas.openxmlformats.org/officeDocument/2006/customXml" ds:itemID="{7660992F-5E2C-4BE2-A4DF-5FB3D52A689A}"/>
</file>

<file path=customXml/itemProps2.xml><?xml version="1.0" encoding="utf-8"?>
<ds:datastoreItem xmlns:ds="http://schemas.openxmlformats.org/officeDocument/2006/customXml" ds:itemID="{F25AAE6C-43D8-407C-AD31-6439541BDB59}"/>
</file>

<file path=customXml/itemProps3.xml><?xml version="1.0" encoding="utf-8"?>
<ds:datastoreItem xmlns:ds="http://schemas.openxmlformats.org/officeDocument/2006/customXml" ds:itemID="{6E84BC37-74CC-47B1-AE6C-515C12F08D51}"/>
</file>

<file path=customXml/itemProps4.xml><?xml version="1.0" encoding="utf-8"?>
<ds:datastoreItem xmlns:ds="http://schemas.openxmlformats.org/officeDocument/2006/customXml" ds:itemID="{5FE54481-06DA-4D63-8D73-495AE53B784F}"/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1448</TotalTime>
  <Words>612</Words>
  <Application>Microsoft Office PowerPoint</Application>
  <PresentationFormat>On-screen Show (4:3)</PresentationFormat>
  <Paragraphs>105</Paragraphs>
  <Slides>39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Adobe Hebrew</vt:lpstr>
      <vt:lpstr>Arial</vt:lpstr>
      <vt:lpstr>Calibri</vt:lpstr>
      <vt:lpstr>Palatino Linotype</vt:lpstr>
      <vt:lpstr>Trajan Pro</vt:lpstr>
      <vt:lpstr>Wingdings</vt:lpstr>
      <vt:lpstr>Elemental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Makenzie Farmer</dc:creator>
  <cp:lastModifiedBy>Laura Yott</cp:lastModifiedBy>
  <cp:revision>99</cp:revision>
  <dcterms:created xsi:type="dcterms:W3CDTF">2015-02-11T15:04:18Z</dcterms:created>
  <dcterms:modified xsi:type="dcterms:W3CDTF">2019-03-18T17:43:59Z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0x010100D7B1DB217E1E1042A254A4589947BD5F</vt:lpwstr>
  </property>
  <property fmtid="{D5CDD505-2E9C-101B-9397-08002B2CF9AE}" pid="3" name="_dlc_DocIdItemGuid">
    <vt:lpwstr>73193280-5ab6-49ac-b02a-a1543bd2a36f</vt:lpwstr>
  </property>
  <property fmtid="{D5CDD505-2E9C-101B-9397-08002B2CF9AE}" pid="4" name="TaxKeyword">
    <vt:lpwstr/>
  </property>
</Properties>
</file>